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8" r:id="rId4"/>
    <p:sldId id="279" r:id="rId5"/>
    <p:sldId id="258" r:id="rId6"/>
    <p:sldId id="280" r:id="rId7"/>
    <p:sldId id="273" r:id="rId8"/>
    <p:sldId id="259" r:id="rId9"/>
    <p:sldId id="260" r:id="rId10"/>
    <p:sldId id="284" r:id="rId11"/>
    <p:sldId id="287" r:id="rId12"/>
    <p:sldId id="288" r:id="rId13"/>
    <p:sldId id="294" r:id="rId14"/>
    <p:sldId id="289" r:id="rId15"/>
    <p:sldId id="290" r:id="rId16"/>
    <p:sldId id="285" r:id="rId17"/>
    <p:sldId id="301" r:id="rId18"/>
    <p:sldId id="263" r:id="rId19"/>
    <p:sldId id="266" r:id="rId20"/>
    <p:sldId id="268" r:id="rId21"/>
    <p:sldId id="269" r:id="rId22"/>
    <p:sldId id="302" r:id="rId23"/>
    <p:sldId id="270" r:id="rId24"/>
    <p:sldId id="275" r:id="rId25"/>
    <p:sldId id="276" r:id="rId26"/>
    <p:sldId id="297" r:id="rId27"/>
    <p:sldId id="304" r:id="rId28"/>
    <p:sldId id="271" r:id="rId29"/>
    <p:sldId id="299" r:id="rId30"/>
    <p:sldId id="281" r:id="rId31"/>
    <p:sldId id="272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5" autoAdjust="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7A66-767D-453B-B486-3322B5D8726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2B42-B3F1-4AF1-966F-1E411C35A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4561015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sanger.ac.uk/family/PF02838.1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fam.sanger.ac.uk/family/PF00728.17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9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mutant phenotypes expressed in the mice are the closest characteristics of the human </a:t>
            </a:r>
            <a:r>
              <a:rPr lang="en-US" dirty="0" err="1" smtClean="0"/>
              <a:t>Tay</a:t>
            </a:r>
            <a:r>
              <a:rPr lang="en-US" dirty="0" smtClean="0"/>
              <a:t>-Sachs disease.</a:t>
            </a:r>
          </a:p>
          <a:p>
            <a:pPr marL="0" indent="0">
              <a:buFontTx/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Brain and eyes </a:t>
            </a:r>
            <a:endParaRPr lang="en-US" dirty="0" smtClean="0"/>
          </a:p>
          <a:p>
            <a:r>
              <a:rPr lang="en-US" dirty="0" smtClean="0"/>
              <a:t>-  TSD is not caused by a single type of mutation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3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Chimpanzee (Pan troglodytes), dog (</a:t>
            </a:r>
            <a:r>
              <a:rPr lang="en-US" dirty="0" err="1" smtClean="0">
                <a:effectLst/>
              </a:rPr>
              <a:t>Canis</a:t>
            </a:r>
            <a:r>
              <a:rPr lang="en-US" dirty="0" smtClean="0">
                <a:effectLst/>
              </a:rPr>
              <a:t> lupus </a:t>
            </a:r>
            <a:r>
              <a:rPr lang="en-US" dirty="0" err="1" smtClean="0">
                <a:effectLst/>
              </a:rPr>
              <a:t>familiaris</a:t>
            </a:r>
            <a:r>
              <a:rPr lang="en-US" dirty="0" smtClean="0">
                <a:effectLst/>
              </a:rPr>
              <a:t>), cattle (</a:t>
            </a:r>
            <a:r>
              <a:rPr lang="en-US" dirty="0" err="1" smtClean="0">
                <a:effectLst/>
              </a:rPr>
              <a:t>Bos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taurus</a:t>
            </a:r>
            <a:r>
              <a:rPr lang="en-US" dirty="0" smtClean="0">
                <a:effectLst/>
              </a:rPr>
              <a:t>), mouse (</a:t>
            </a:r>
            <a:r>
              <a:rPr lang="en-US" dirty="0" err="1" smtClean="0">
                <a:effectLst/>
              </a:rPr>
              <a:t>Mus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musculus</a:t>
            </a:r>
            <a:r>
              <a:rPr lang="en-US" dirty="0" smtClean="0">
                <a:effectLst/>
              </a:rPr>
              <a:t>), rat (</a:t>
            </a:r>
            <a:r>
              <a:rPr lang="en-US" dirty="0" err="1" smtClean="0">
                <a:effectLst/>
              </a:rPr>
              <a:t>Rattus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norvegicus</a:t>
            </a:r>
            <a:r>
              <a:rPr lang="en-US" dirty="0" smtClean="0">
                <a:effectLst/>
              </a:rPr>
              <a:t>), chicken (Gallus </a:t>
            </a:r>
            <a:r>
              <a:rPr lang="en-US" dirty="0" err="1" smtClean="0">
                <a:effectLst/>
              </a:rPr>
              <a:t>gallus</a:t>
            </a:r>
            <a:r>
              <a:rPr lang="en-US" dirty="0" smtClean="0">
                <a:effectLst/>
              </a:rPr>
              <a:t>), </a:t>
            </a:r>
            <a:r>
              <a:rPr lang="en-US" dirty="0" err="1" smtClean="0">
                <a:effectLst/>
              </a:rPr>
              <a:t>zebrafish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Danio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rerio</a:t>
            </a:r>
            <a:r>
              <a:rPr lang="en-US" dirty="0" smtClean="0">
                <a:effectLst/>
              </a:rPr>
              <a:t>), and small flowering plant (Arabidopsis thaliana)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3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 of a ternary complex between GM2 activator protein, GM2 </a:t>
            </a:r>
            <a:r>
              <a:rPr lang="en-US" dirty="0" err="1" smtClean="0"/>
              <a:t>ganglioside</a:t>
            </a:r>
            <a:r>
              <a:rPr lang="en-US" dirty="0" smtClean="0"/>
              <a:t> and </a:t>
            </a:r>
            <a:r>
              <a:rPr lang="en-US" dirty="0" err="1" smtClean="0"/>
              <a:t>hexosaminidase</a:t>
            </a:r>
            <a:r>
              <a:rPr lang="en-US" dirty="0" smtClean="0"/>
              <a:t>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ganglioside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stored in the form of concentrically arranged lamellae known as membranous cytoplasmic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bodies (MCBs).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 of a ternary complex between GM2 activator protein, GM2 </a:t>
            </a:r>
            <a:r>
              <a:rPr lang="en-US" dirty="0" err="1" smtClean="0"/>
              <a:t>ganglioside</a:t>
            </a:r>
            <a:r>
              <a:rPr lang="en-US" dirty="0" smtClean="0"/>
              <a:t> and </a:t>
            </a:r>
            <a:r>
              <a:rPr lang="en-US" dirty="0" err="1" smtClean="0"/>
              <a:t>hexosaminidase</a:t>
            </a:r>
            <a:r>
              <a:rPr lang="en-US" dirty="0" smtClean="0"/>
              <a:t>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ganglioside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stored in the form of concentrically arranged lamellae known as membranous cytoplasmic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bodies (MCBs).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 of a ternary complex between GM(2) activator protein, GM(2) </a:t>
            </a:r>
            <a:r>
              <a:rPr lang="en-US" dirty="0" err="1" smtClean="0"/>
              <a:t>ganglioside</a:t>
            </a:r>
            <a:r>
              <a:rPr lang="en-US" dirty="0" smtClean="0"/>
              <a:t> and </a:t>
            </a:r>
            <a:r>
              <a:rPr lang="en-US" dirty="0" err="1" smtClean="0"/>
              <a:t>hexosaminidase</a:t>
            </a:r>
            <a:r>
              <a:rPr lang="en-US" dirty="0" smtClean="0"/>
              <a:t> A</a:t>
            </a:r>
          </a:p>
          <a:p>
            <a:r>
              <a:rPr lang="en-US" dirty="0" smtClean="0"/>
              <a:t>Structural Analysis of Lipid Complexes of GM2-Activator Protein</a:t>
            </a:r>
          </a:p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GM2-AP recognize Hex-A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HEXA protein has important roles in </a:t>
            </a:r>
            <a:r>
              <a:rPr lang="en-US" dirty="0" err="1" smtClean="0">
                <a:effectLst/>
              </a:rPr>
              <a:t>ganglioside</a:t>
            </a:r>
            <a:r>
              <a:rPr lang="en-US" dirty="0" smtClean="0">
                <a:effectLst/>
              </a:rPr>
              <a:t> catabolic process (biological process) and beta-N-</a:t>
            </a:r>
            <a:r>
              <a:rPr lang="en-US" dirty="0" err="1" smtClean="0">
                <a:effectLst/>
              </a:rPr>
              <a:t>acetylhexosaminidase</a:t>
            </a:r>
            <a:r>
              <a:rPr lang="en-US" dirty="0" smtClean="0">
                <a:effectLst/>
              </a:rPr>
              <a:t> activity (molecular function).</a:t>
            </a:r>
          </a:p>
          <a:p>
            <a:r>
              <a:rPr lang="en-US" dirty="0" smtClean="0">
                <a:effectLst/>
              </a:rPr>
              <a:t>Cellular component</a:t>
            </a:r>
            <a:r>
              <a:rPr lang="en-US" baseline="0" dirty="0" smtClean="0">
                <a:effectLst/>
              </a:rPr>
              <a:t> HEXA: </a:t>
            </a:r>
            <a:r>
              <a:rPr lang="en-US" baseline="0" dirty="0" err="1" smtClean="0">
                <a:effectLst/>
              </a:rPr>
              <a:t>lysosomal</a:t>
            </a:r>
            <a:r>
              <a:rPr lang="en-US" baseline="0" dirty="0" smtClean="0">
                <a:effectLst/>
              </a:rPr>
              <a:t> lumen, membrane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 of a ternary complex between GM2 activator protein, GM2 </a:t>
            </a:r>
            <a:r>
              <a:rPr lang="en-US" dirty="0" err="1" smtClean="0"/>
              <a:t>ganglioside</a:t>
            </a:r>
            <a:r>
              <a:rPr lang="en-US" dirty="0" smtClean="0"/>
              <a:t> and </a:t>
            </a:r>
            <a:r>
              <a:rPr lang="en-US" dirty="0" err="1" smtClean="0"/>
              <a:t>hexosaminidase</a:t>
            </a:r>
            <a:r>
              <a:rPr lang="en-US" dirty="0" smtClean="0"/>
              <a:t>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ganglioside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stored in the form of concentrically arranged lamellae known as membranous cytoplasmic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bodies (MCBs).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3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the same protein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2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 (MD-2-related lipid-recognition)  - Domain involved in innate immunity and lipid metabolism.</a:t>
            </a:r>
          </a:p>
          <a:p>
            <a:r>
              <a:rPr lang="en-US" b="1" dirty="0" smtClean="0"/>
              <a:t>GLB1 - Due to overlapping domains, there are 2 representations of the protein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Tay</a:t>
            </a:r>
            <a:r>
              <a:rPr lang="en-US" dirty="0" smtClean="0"/>
              <a:t>-Sachs occurs when both parents carry a </a:t>
            </a:r>
            <a:r>
              <a:rPr lang="en-US" dirty="0" err="1" smtClean="0"/>
              <a:t>Tay</a:t>
            </a:r>
            <a:r>
              <a:rPr lang="en-US" dirty="0" smtClean="0"/>
              <a:t>-Sachs gene and each parent transmits the defective gene to their child.</a:t>
            </a:r>
          </a:p>
          <a:p>
            <a:r>
              <a:rPr lang="en-US" dirty="0" smtClean="0"/>
              <a:t>2. The less Hex-A a person has, the faster waste builds up and the more severe the brain damage.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 A requires the assistance of an activator protein to make the lipophilic GM2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ganglioside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accessible for hydrolysis in the hydrophilic environment of the lysosome.</a:t>
            </a:r>
          </a:p>
          <a:p>
            <a:r>
              <a:rPr lang="en-US" dirty="0" smtClean="0"/>
              <a:t>absence </a:t>
            </a:r>
            <a:r>
              <a:rPr lang="en-US" dirty="0" err="1" smtClean="0"/>
              <a:t>hexosaminidase</a:t>
            </a:r>
            <a:r>
              <a:rPr lang="en-US" dirty="0" smtClean="0"/>
              <a:t>-A (Hex-A) which causes the fatty substance in the brain to build up into toxic levels, hence affecting the brains’ nerve cells.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NAGA - </a:t>
            </a:r>
            <a:r>
              <a:rPr lang="en-US" dirty="0" err="1" smtClean="0"/>
              <a:t>Melibiase</a:t>
            </a:r>
            <a:r>
              <a:rPr lang="en-US" dirty="0" smtClean="0"/>
              <a:t> domain - Alpha-</a:t>
            </a:r>
            <a:r>
              <a:rPr lang="en-US" dirty="0" err="1" smtClean="0"/>
              <a:t>galactosidase</a:t>
            </a:r>
            <a:r>
              <a:rPr lang="en-US" dirty="0" smtClean="0"/>
              <a:t> (</a:t>
            </a:r>
            <a:r>
              <a:rPr lang="en-US" dirty="0" err="1" smtClean="0"/>
              <a:t>melibiase</a:t>
            </a:r>
            <a:r>
              <a:rPr lang="en-US" dirty="0" smtClean="0"/>
              <a:t>) [(</a:t>
            </a:r>
            <a:r>
              <a:rPr lang="en-US" dirty="0" smtClean="0">
                <a:hlinkClick r:id="rId3"/>
              </a:rPr>
              <a:t>PUBMED:4561015</a:t>
            </a:r>
            <a:r>
              <a:rPr lang="en-US" dirty="0" smtClean="0"/>
              <a:t>)] catalyzes the hydrolysis of </a:t>
            </a:r>
            <a:r>
              <a:rPr lang="en-US" dirty="0" err="1" smtClean="0"/>
              <a:t>melibiose</a:t>
            </a:r>
            <a:r>
              <a:rPr lang="en-US" dirty="0" smtClean="0"/>
              <a:t> into </a:t>
            </a:r>
            <a:r>
              <a:rPr lang="en-US" dirty="0" err="1" smtClean="0"/>
              <a:t>galactose</a:t>
            </a:r>
            <a:r>
              <a:rPr lang="en-US" dirty="0" smtClean="0"/>
              <a:t> and glucose. </a:t>
            </a:r>
          </a:p>
          <a:p>
            <a:endParaRPr lang="en-US" dirty="0" smtClean="0"/>
          </a:p>
          <a:p>
            <a:r>
              <a:rPr lang="en-US" dirty="0" err="1" smtClean="0"/>
              <a:t>Cht</a:t>
            </a: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>
                <a:effectLst/>
              </a:rPr>
              <a:t>chitin binding domain - Degrades chitin (long-chain polymer of a N-</a:t>
            </a:r>
            <a:r>
              <a:rPr lang="en-US" dirty="0" err="1" smtClean="0">
                <a:effectLst/>
              </a:rPr>
              <a:t>acetylglucosamine</a:t>
            </a:r>
            <a:r>
              <a:rPr lang="en-US" dirty="0" smtClean="0">
                <a:effectLst/>
              </a:rPr>
              <a:t>) and </a:t>
            </a:r>
            <a:r>
              <a:rPr lang="en-US" dirty="0" err="1" smtClean="0">
                <a:effectLst/>
              </a:rPr>
              <a:t>chitotriose</a:t>
            </a:r>
            <a:r>
              <a:rPr lang="en-US" dirty="0" smtClean="0">
                <a:effectLst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2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heterodimer composed of one a and one b chain. It does not interact directly with the membrane-bound GM2. Instead, the GM2 activator protein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extracts the glycolipid, and the resulting activator–lipid complex is the substrate for the enzymatic reaction catalyzed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(removal of the terminal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acetylgalactosamine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GM2).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9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heterodimer composed of one a and one b chain. It does not interact directly with the membrane-bound GM2. Instead, the GM2 activator protein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extracts the glycolipid, and the resulting activator–lipid complex is the substrate for the enzymatic reaction catalyzed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(removal of the terminal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acetylgalactosamine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GM2).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normal cells the turnover of </a:t>
            </a:r>
            <a:r>
              <a:rPr lang="en-US" dirty="0" err="1" smtClean="0"/>
              <a:t>ganglioside</a:t>
            </a:r>
            <a:r>
              <a:rPr lang="en-US" dirty="0" smtClean="0"/>
              <a:t> GM2 occurs regularly. Once inside digestive vacuoles the normal complement of enzymes breaks it down and the contents of the residual vacuole are </a:t>
            </a:r>
            <a:r>
              <a:rPr lang="en-US" dirty="0" err="1" smtClean="0"/>
              <a:t>exocytosed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Tay</a:t>
            </a:r>
            <a:r>
              <a:rPr lang="en-US" dirty="0" smtClean="0"/>
              <a:t> Sachs, the absence of </a:t>
            </a:r>
            <a:r>
              <a:rPr lang="en-US" dirty="0" err="1" smtClean="0"/>
              <a:t>Hexosaminidase</a:t>
            </a:r>
            <a:r>
              <a:rPr lang="en-US" dirty="0" smtClean="0"/>
              <a:t> A prevents complete digestion of the </a:t>
            </a:r>
            <a:r>
              <a:rPr lang="en-US" dirty="0" err="1" smtClean="0"/>
              <a:t>ganglioside</a:t>
            </a:r>
            <a:r>
              <a:rPr lang="en-US" dirty="0" smtClean="0"/>
              <a:t> GM2 because </a:t>
            </a:r>
            <a:r>
              <a:rPr lang="en-US" dirty="0" err="1" smtClean="0"/>
              <a:t>acetylglucosamine</a:t>
            </a:r>
            <a:r>
              <a:rPr lang="en-US" dirty="0" smtClean="0"/>
              <a:t> residues cannot be cleaved off. This results in the inability of the residual vacuoles to be </a:t>
            </a:r>
            <a:r>
              <a:rPr lang="en-US" dirty="0" err="1" smtClean="0"/>
              <a:t>exocytosed</a:t>
            </a:r>
            <a:r>
              <a:rPr lang="en-US" dirty="0" smtClean="0"/>
              <a:t>. Thus they continue to accumulate in the cytoplasm of the cell causing it to swell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Treatments available can only help slow down the progress and make the affected individual feel more comfortable but cannot really reverse the effects of the illness.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gene that causes </a:t>
            </a:r>
            <a:r>
              <a:rPr lang="en-US" dirty="0" err="1" smtClean="0">
                <a:effectLst/>
              </a:rPr>
              <a:t>Tay</a:t>
            </a:r>
            <a:r>
              <a:rPr lang="en-US" dirty="0" smtClean="0">
                <a:effectLst/>
              </a:rPr>
              <a:t>-Sachs is located on chromosome 15.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gene encoding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aipha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subunit of b-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hexosaminidase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designated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humans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Mutations of the </a:t>
            </a:r>
            <a:r>
              <a:rPr lang="en-US" i="1" dirty="0" smtClean="0">
                <a:effectLst/>
              </a:rPr>
              <a:t>HEXA</a:t>
            </a:r>
            <a:r>
              <a:rPr lang="en-US" dirty="0" smtClean="0">
                <a:effectLst/>
              </a:rPr>
              <a:t> gene reduce the activity of β-</a:t>
            </a:r>
            <a:r>
              <a:rPr lang="en-US" dirty="0" err="1" smtClean="0">
                <a:effectLst/>
              </a:rPr>
              <a:t>hexosaminidase</a:t>
            </a:r>
            <a:r>
              <a:rPr lang="en-US" dirty="0" smtClean="0">
                <a:effectLst/>
              </a:rPr>
              <a:t> A (Hex A). Deficiency of Hex A causes the buildup of GM2-ganglioside, which can causes the signs of TSD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green domain represents </a:t>
            </a:r>
            <a:r>
              <a:rPr lang="en-US" u="sng" dirty="0" smtClean="0">
                <a:effectLst/>
                <a:hlinkClick r:id="rId3"/>
              </a:rPr>
              <a:t>glycoside hydrolase family 20, domain 2</a:t>
            </a:r>
            <a:r>
              <a:rPr lang="en-US" u="sng" dirty="0" smtClean="0">
                <a:effectLst/>
              </a:rPr>
              <a:t>.</a:t>
            </a:r>
            <a:r>
              <a:rPr lang="en-US" u="sng" baseline="0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Pfam</a:t>
            </a:r>
            <a:r>
              <a:rPr lang="en-US" dirty="0" smtClean="0">
                <a:effectLst/>
              </a:rPr>
              <a:t> suggested that the location of this domain to be from 35 to 165. </a:t>
            </a:r>
          </a:p>
          <a:p>
            <a:r>
              <a:rPr lang="en-US" b="1" dirty="0" smtClean="0">
                <a:effectLst/>
              </a:rPr>
              <a:t>Beta-</a:t>
            </a:r>
            <a:r>
              <a:rPr lang="en-US" b="1" dirty="0" err="1" smtClean="0">
                <a:effectLst/>
              </a:rPr>
              <a:t>hexosaminidase</a:t>
            </a:r>
            <a:r>
              <a:rPr lang="en-US" b="1" dirty="0" smtClean="0">
                <a:effectLst/>
              </a:rPr>
              <a:t> is one of the known enzymes in Glycoside hydrolase family 20.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- </a:t>
            </a:r>
            <a:r>
              <a:rPr lang="en-US" u="sng" dirty="0" smtClean="0">
                <a:effectLst/>
                <a:hlinkClick r:id="rId3"/>
              </a:rPr>
              <a:t>glycoside hydrolase </a:t>
            </a:r>
            <a:r>
              <a:rPr lang="en-US" u="none" dirty="0" smtClean="0">
                <a:effectLst/>
              </a:rPr>
              <a:t>– a</a:t>
            </a:r>
            <a:r>
              <a:rPr lang="en-US" u="none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group of enzymes that </a:t>
            </a:r>
            <a:r>
              <a:rPr lang="en-US" dirty="0" err="1" smtClean="0">
                <a:effectLst/>
              </a:rPr>
              <a:t>hydrolyse</a:t>
            </a:r>
            <a:r>
              <a:rPr lang="en-US" dirty="0" smtClean="0">
                <a:effectLst/>
              </a:rPr>
              <a:t> the </a:t>
            </a:r>
            <a:r>
              <a:rPr lang="en-US" dirty="0" err="1" smtClean="0">
                <a:effectLst/>
              </a:rPr>
              <a:t>glycosidic</a:t>
            </a:r>
            <a:r>
              <a:rPr lang="en-US" dirty="0" smtClean="0">
                <a:effectLst/>
              </a:rPr>
              <a:t> bond between two or more carbohydrates, or between a carbohydrate and a non-carbohydrate moiety.</a:t>
            </a:r>
          </a:p>
          <a:p>
            <a:r>
              <a:rPr lang="en-US" dirty="0" smtClean="0">
                <a:effectLst/>
              </a:rPr>
              <a:t>In the brain and other tissues, beta-</a:t>
            </a:r>
            <a:r>
              <a:rPr lang="en-US" dirty="0" err="1" smtClean="0">
                <a:effectLst/>
              </a:rPr>
              <a:t>hexosaminidase</a:t>
            </a:r>
            <a:r>
              <a:rPr lang="en-US" dirty="0" smtClean="0">
                <a:effectLst/>
              </a:rPr>
              <a:t> A degrades GM2 </a:t>
            </a:r>
            <a:r>
              <a:rPr lang="en-US" dirty="0" err="1" smtClean="0">
                <a:effectLst/>
              </a:rPr>
              <a:t>gangliosides</a:t>
            </a:r>
            <a:r>
              <a:rPr lang="en-US" dirty="0" smtClean="0">
                <a:effectLst/>
              </a:rPr>
              <a:t> [3].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The red domain represents </a:t>
            </a:r>
            <a:r>
              <a:rPr lang="en-US" u="sng" dirty="0" err="1" smtClean="0">
                <a:effectLst/>
                <a:hlinkClick r:id="rId4"/>
              </a:rPr>
              <a:t>glycosyl</a:t>
            </a:r>
            <a:r>
              <a:rPr lang="en-US" u="sng" dirty="0" smtClean="0">
                <a:effectLst/>
                <a:hlinkClick r:id="rId4"/>
              </a:rPr>
              <a:t> hydrolase family 20, catalytic domain</a:t>
            </a:r>
            <a:r>
              <a:rPr lang="en-US" dirty="0" smtClean="0">
                <a:effectLst/>
              </a:rPr>
              <a:t>, with an e-value of 2e-84. This domain located between 167 and 487, which has a </a:t>
            </a:r>
            <a:r>
              <a:rPr lang="en-US" b="1" dirty="0" smtClean="0">
                <a:effectLst/>
              </a:rPr>
              <a:t>TIM barrel fold </a:t>
            </a:r>
            <a:r>
              <a:rPr lang="en-US" dirty="0" smtClean="0">
                <a:effectLst/>
              </a:rPr>
              <a:t>[2].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The purple diamond in the figure also indicates the </a:t>
            </a:r>
            <a:r>
              <a:rPr lang="en-US" dirty="0" err="1" smtClean="0">
                <a:effectLst/>
              </a:rPr>
              <a:t>Pfam</a:t>
            </a:r>
            <a:r>
              <a:rPr lang="en-US" dirty="0" smtClean="0">
                <a:effectLst/>
              </a:rPr>
              <a:t> predicted active site which is the residue E323. This </a:t>
            </a:r>
            <a:r>
              <a:rPr lang="en-US" dirty="0" err="1" smtClean="0">
                <a:effectLst/>
              </a:rPr>
              <a:t>pedicted</a:t>
            </a:r>
            <a:r>
              <a:rPr lang="en-US" dirty="0" smtClean="0">
                <a:effectLst/>
              </a:rPr>
              <a:t> active site is located at 323. </a:t>
            </a:r>
            <a:br>
              <a:rPr lang="en-US" dirty="0" smtClean="0">
                <a:effectLst/>
              </a:rPr>
            </a:b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65% sequence homology between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DNA level suggest that both polypeptides evolved from a common ancestor.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Glycosidic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cleavage at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-chain catalytic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Hexa</a:t>
            </a:r>
            <a:r>
              <a:rPr lang="en-US" dirty="0" smtClean="0"/>
              <a:t> -/- mice show the neuropathology characteristic of </a:t>
            </a:r>
            <a:r>
              <a:rPr lang="en-US" dirty="0" err="1" smtClean="0"/>
              <a:t>Tay</a:t>
            </a:r>
            <a:r>
              <a:rPr lang="en-US" dirty="0" smtClean="0"/>
              <a:t>-Sachs disease. (A)membranous cytoplasmic bodies (MCBs) are clearly recognized in the </a:t>
            </a:r>
            <a:r>
              <a:rPr lang="en-US" dirty="0" err="1" smtClean="0"/>
              <a:t>perikarya</a:t>
            </a:r>
            <a:r>
              <a:rPr lang="en-US" dirty="0" smtClean="0"/>
              <a:t> of two neurons in the parietal cortex from a </a:t>
            </a:r>
            <a:r>
              <a:rPr lang="en-US" dirty="0" err="1" smtClean="0"/>
              <a:t>Hexa</a:t>
            </a:r>
            <a:r>
              <a:rPr lang="en-US" dirty="0" smtClean="0"/>
              <a:t> -/- mouse. A 1-lm E (B) Many neurons are </a:t>
            </a:r>
            <a:r>
              <a:rPr lang="en-US" dirty="0" err="1" smtClean="0"/>
              <a:t>immunostained</a:t>
            </a:r>
            <a:r>
              <a:rPr lang="en-US" dirty="0" smtClean="0"/>
              <a:t> with anti-Gm2 </a:t>
            </a:r>
            <a:r>
              <a:rPr lang="en-US" dirty="0" err="1" smtClean="0"/>
              <a:t>ganglioside</a:t>
            </a:r>
            <a:r>
              <a:rPr lang="en-US" dirty="0" smtClean="0"/>
              <a:t> antibody in a 7-pam </a:t>
            </a:r>
            <a:r>
              <a:rPr lang="en-US" dirty="0" err="1" smtClean="0"/>
              <a:t>cryosection</a:t>
            </a:r>
            <a:r>
              <a:rPr lang="en-US" dirty="0" smtClean="0"/>
              <a:t> of the </a:t>
            </a:r>
            <a:r>
              <a:rPr lang="en-US" dirty="0" err="1" smtClean="0"/>
              <a:t>mamillary</a:t>
            </a:r>
            <a:r>
              <a:rPr lang="en-US" dirty="0" smtClean="0"/>
              <a:t> body from an8-month-old mouse. Note the dark peroxidase reaction product staining the neurons. Sections from control mice were totally negative for the reaction product. (x30.) (C) Electron micrograph of </a:t>
            </a:r>
            <a:r>
              <a:rPr lang="en-US" dirty="0" err="1" smtClean="0"/>
              <a:t>anMCB</a:t>
            </a:r>
            <a:r>
              <a:rPr lang="en-US" dirty="0" smtClean="0"/>
              <a:t> composed of multilayered lamellae in a cerebral cortical neuron from a 7-week-old </a:t>
            </a:r>
            <a:r>
              <a:rPr lang="en-US" dirty="0" err="1" smtClean="0"/>
              <a:t>Hexa</a:t>
            </a:r>
            <a:r>
              <a:rPr lang="en-US" dirty="0" smtClean="0"/>
              <a:t> -/- mouse. (x9500.)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no obvious storage cells in the heart, lung, thymus, liver, spleen, lymph nodes, pancreas, adrenal gland, kidney, and reproductive organs. 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distribution of storage neurons in mice appeared to be localized in certain regions.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hind limbs were never brought forward to be adjacent to the previous position of the front paw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 dragging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2B42-B3F1-4AF1-966F-1E411C35A1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5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3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8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9E8C-26AE-425E-B7A7-F47D391510F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DB87-70FB-4FA6-BE80-C227BE70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3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ol.info/index.php/ajb/article/viewFile/59671/4795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ing.embl.de/" TargetMode="External"/><Relationship Id="rId5" Type="http://schemas.openxmlformats.org/officeDocument/2006/relationships/hyperlink" Target="http://www.ncbi.nlm.nih.gov/pubmed/7937929?dopt=Abstract" TargetMode="External"/><Relationship Id="rId4" Type="http://schemas.openxmlformats.org/officeDocument/2006/relationships/hyperlink" Target="http://www.informatics.jax.org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42.com/content/localnews/story/Little-Girl-Gets-Stem-Cell-Treatment-For-Deadly/goY5hrZWkkS7yfOENWxsdA.c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30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52" y="2200275"/>
            <a:ext cx="7772400" cy="2457450"/>
          </a:xfrm>
        </p:spPr>
        <p:txBody>
          <a:bodyPr>
            <a:noAutofit/>
          </a:bodyPr>
          <a:lstStyle/>
          <a:p>
            <a:r>
              <a:rPr lang="en-US" sz="6600" b="1" i="1" dirty="0" smtClean="0"/>
              <a:t>HEXA </a:t>
            </a:r>
            <a:r>
              <a:rPr lang="en-US" sz="6600" b="1" dirty="0" smtClean="0"/>
              <a:t>and </a:t>
            </a:r>
            <a:r>
              <a:rPr lang="en-US" sz="6600" b="1" i="1" dirty="0" smtClean="0"/>
              <a:t/>
            </a:r>
            <a:br>
              <a:rPr lang="en-US" sz="6600" b="1" i="1" dirty="0" smtClean="0"/>
            </a:b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-Sachs Disease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endParaRPr lang="en-US" sz="6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252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Presented by: Yi Sin Tee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" y="6096000"/>
            <a:ext cx="8980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http://www.ldnz.org.nz/news_and_issues/conference_reports/national_tay_sachs_and_allied_diseases</a:t>
            </a:r>
          </a:p>
        </p:txBody>
      </p:sp>
    </p:spTree>
    <p:extLst>
      <p:ext uri="{BB962C8B-B14F-4D97-AF65-F5344CB8AC3E}">
        <p14:creationId xmlns:p14="http://schemas.microsoft.com/office/powerpoint/2010/main" val="39944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4000">
              <a:srgbClr val="85C2FF"/>
            </a:gs>
            <a:gs pos="3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</a:t>
            </a:r>
            <a:r>
              <a:rPr lang="en-US" b="1" i="1" dirty="0" smtClean="0"/>
              <a:t>HEXA</a:t>
            </a:r>
            <a:r>
              <a:rPr lang="en-US" b="1" dirty="0" smtClean="0"/>
              <a:t> associated with TSD?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TSD is caused </a:t>
            </a:r>
            <a:r>
              <a:rPr lang="en-US" dirty="0"/>
              <a:t>by a mutation that leaves the body unable to produce an enzyme known as </a:t>
            </a:r>
            <a:r>
              <a:rPr lang="en-US" dirty="0" err="1"/>
              <a:t>hexosaminidase</a:t>
            </a:r>
            <a:r>
              <a:rPr lang="en-US" dirty="0"/>
              <a:t>-A (Hex-A</a:t>
            </a:r>
            <a:r>
              <a:rPr lang="en-US" dirty="0" smtClean="0"/>
              <a:t>). </a:t>
            </a:r>
          </a:p>
          <a:p>
            <a:pPr algn="just"/>
            <a:r>
              <a:rPr lang="en-US" dirty="0" smtClean="0"/>
              <a:t>Fat metabolism </a:t>
            </a:r>
            <a:r>
              <a:rPr lang="en-US" dirty="0"/>
              <a:t>in nerve cells.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the absence of this enzyme, central nervous system degeneration ensues due to the accumulation of lipid called GM2 </a:t>
            </a:r>
            <a:r>
              <a:rPr lang="en-US" dirty="0" err="1"/>
              <a:t>ganglioside</a:t>
            </a:r>
            <a:r>
              <a:rPr lang="en-US" dirty="0"/>
              <a:t> in the nerve cells of the brain </a:t>
            </a:r>
          </a:p>
        </p:txBody>
      </p:sp>
    </p:spTree>
    <p:extLst>
      <p:ext uri="{BB962C8B-B14F-4D97-AF65-F5344CB8AC3E}">
        <p14:creationId xmlns:p14="http://schemas.microsoft.com/office/powerpoint/2010/main" val="35213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Organism </a:t>
            </a:r>
            <a:r>
              <a:rPr lang="en-US" b="1" dirty="0"/>
              <a:t>Phenotypes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021303"/>
            <a:ext cx="4343400" cy="53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059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/>
              <a:t>Hexa</a:t>
            </a:r>
            <a:r>
              <a:rPr lang="en-US" sz="2400" dirty="0" smtClean="0"/>
              <a:t> -/- mice show the neuropathology characteristic of </a:t>
            </a:r>
            <a:r>
              <a:rPr lang="en-US" sz="2400" dirty="0" err="1" smtClean="0"/>
              <a:t>Tay</a:t>
            </a:r>
            <a:r>
              <a:rPr lang="en-US" sz="2400" dirty="0" smtClean="0"/>
              <a:t>-Sachs disease.</a:t>
            </a:r>
          </a:p>
          <a:p>
            <a:pPr marL="457200" indent="-457200">
              <a:buAutoNum type="alphaUcParenBoth"/>
            </a:pPr>
            <a:r>
              <a:rPr lang="en-US" sz="2400" dirty="0" smtClean="0"/>
              <a:t>Membranous </a:t>
            </a:r>
            <a:r>
              <a:rPr lang="en-US" sz="2400" dirty="0"/>
              <a:t>cytoplasmic bodies (MCBs) </a:t>
            </a:r>
            <a:r>
              <a:rPr lang="en-US" sz="2400" dirty="0" smtClean="0"/>
              <a:t>in the parietal cortex.</a:t>
            </a:r>
          </a:p>
          <a:p>
            <a:pPr marL="457200" indent="-457200">
              <a:buAutoNum type="alphaUcParenBoth"/>
            </a:pPr>
            <a:r>
              <a:rPr lang="en-US" sz="2400" dirty="0" smtClean="0"/>
              <a:t>Neurons </a:t>
            </a:r>
            <a:r>
              <a:rPr lang="en-US" sz="2400" dirty="0"/>
              <a:t>are </a:t>
            </a:r>
            <a:r>
              <a:rPr lang="en-US" sz="2400" dirty="0" err="1"/>
              <a:t>immunostained</a:t>
            </a:r>
            <a:r>
              <a:rPr lang="en-US" sz="2400" dirty="0"/>
              <a:t> with anti-Gm2 </a:t>
            </a:r>
            <a:r>
              <a:rPr lang="en-US" sz="2400" dirty="0" err="1"/>
              <a:t>ganglioside</a:t>
            </a:r>
            <a:r>
              <a:rPr lang="en-US" sz="2400" dirty="0"/>
              <a:t> </a:t>
            </a:r>
            <a:r>
              <a:rPr lang="en-US" sz="2400" dirty="0" smtClean="0"/>
              <a:t>antibody.</a:t>
            </a:r>
          </a:p>
          <a:p>
            <a:pPr marL="457200" indent="-457200">
              <a:buAutoNum type="alphaUcParenBoth"/>
            </a:pPr>
            <a:r>
              <a:rPr lang="en-US" sz="2400" dirty="0" smtClean="0"/>
              <a:t>Multilayered </a:t>
            </a:r>
            <a:r>
              <a:rPr lang="en-US" sz="2400" dirty="0"/>
              <a:t>lamellae in a cerebral cortical neuron</a:t>
            </a:r>
            <a:endParaRPr lang="en-US" sz="2400" dirty="0" smtClean="0"/>
          </a:p>
          <a:p>
            <a:pPr marL="457200" indent="-457200">
              <a:buAutoNum type="alphaUcParenBoth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356866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http://www.ncbi.nlm.nih.gov/pmc/articles/PMC44940/pdf/pnas01143-0320.pdf</a:t>
            </a:r>
          </a:p>
        </p:txBody>
      </p:sp>
    </p:spTree>
    <p:extLst>
      <p:ext uri="{BB962C8B-B14F-4D97-AF65-F5344CB8AC3E}">
        <p14:creationId xmlns:p14="http://schemas.microsoft.com/office/powerpoint/2010/main" val="37662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Organism </a:t>
            </a:r>
            <a:r>
              <a:rPr lang="en-US" b="1" dirty="0"/>
              <a:t>Phenotypes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52800"/>
            <a:ext cx="8534400" cy="2652862"/>
          </a:xfrm>
        </p:spPr>
        <p:txBody>
          <a:bodyPr>
            <a:normAutofit/>
          </a:bodyPr>
          <a:lstStyle/>
          <a:p>
            <a:r>
              <a:rPr lang="en-US" dirty="0"/>
              <a:t>Phenotype of Late Onset TSD (LOTS) mice. </a:t>
            </a:r>
            <a:endParaRPr lang="en-US" dirty="0" smtClean="0"/>
          </a:p>
          <a:p>
            <a:pPr marL="514350" indent="-514350">
              <a:buAutoNum type="alphaUcParenBoth"/>
            </a:pPr>
            <a:r>
              <a:rPr lang="en-US" dirty="0" smtClean="0"/>
              <a:t>The phenotype </a:t>
            </a:r>
            <a:r>
              <a:rPr lang="en-US" dirty="0"/>
              <a:t>of </a:t>
            </a:r>
            <a:r>
              <a:rPr lang="en-US" dirty="0" smtClean="0"/>
              <a:t>a </a:t>
            </a:r>
            <a:r>
              <a:rPr lang="en-US" dirty="0" err="1" smtClean="0"/>
              <a:t>presymptomatic</a:t>
            </a:r>
            <a:r>
              <a:rPr lang="en-US" dirty="0" smtClean="0"/>
              <a:t> 8-month </a:t>
            </a:r>
            <a:r>
              <a:rPr lang="en-US" dirty="0"/>
              <a:t>old </a:t>
            </a:r>
            <a:r>
              <a:rPr lang="en-US" dirty="0" smtClean="0"/>
              <a:t> </a:t>
            </a:r>
            <a:r>
              <a:rPr lang="en-US" dirty="0"/>
              <a:t>bred female </a:t>
            </a:r>
            <a:endParaRPr lang="en-US" dirty="0" smtClean="0"/>
          </a:p>
          <a:p>
            <a:pPr marL="514350" indent="-514350">
              <a:buAutoNum type="alphaUcParenBoth"/>
            </a:pPr>
            <a:r>
              <a:rPr lang="en-US" dirty="0" smtClean="0"/>
              <a:t>A symptomatic 18-month-old bred female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0566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Jeyakumar</a:t>
            </a:r>
            <a:r>
              <a:rPr lang="en-US" sz="1600" dirty="0"/>
              <a:t>, M. , Smith, D. , </a:t>
            </a:r>
            <a:r>
              <a:rPr lang="en-US" sz="1600" dirty="0" err="1"/>
              <a:t>Eliott</a:t>
            </a:r>
            <a:r>
              <a:rPr lang="en-US" sz="1600" dirty="0"/>
              <a:t>-Smith, E. , Cortina-</a:t>
            </a:r>
            <a:r>
              <a:rPr lang="en-US" sz="1600" dirty="0" err="1"/>
              <a:t>Borja</a:t>
            </a:r>
            <a:r>
              <a:rPr lang="en-US" sz="1600" dirty="0"/>
              <a:t>, M. , </a:t>
            </a:r>
            <a:r>
              <a:rPr lang="en-US" sz="1600" dirty="0" err="1"/>
              <a:t>Reinkensmeier</a:t>
            </a:r>
            <a:r>
              <a:rPr lang="en-US" sz="1600" dirty="0"/>
              <a:t>, G. , et al. (2002). An inducible mouse model of late onset </a:t>
            </a:r>
            <a:r>
              <a:rPr lang="en-US" sz="1600" dirty="0" err="1"/>
              <a:t>tay-sachs</a:t>
            </a:r>
            <a:r>
              <a:rPr lang="en-US" sz="1600" dirty="0"/>
              <a:t> disease. </a:t>
            </a:r>
            <a:r>
              <a:rPr lang="en-US" sz="1600" i="1" dirty="0"/>
              <a:t>Neurobiology of Disease</a:t>
            </a:r>
            <a:r>
              <a:rPr lang="en-US" sz="1600" dirty="0"/>
              <a:t>, </a:t>
            </a:r>
            <a:r>
              <a:rPr lang="en-US" sz="1600" i="1" dirty="0"/>
              <a:t>10</a:t>
            </a:r>
            <a:r>
              <a:rPr lang="en-US" sz="1600" dirty="0"/>
              <a:t>(3), 201-210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6" b="84786"/>
          <a:stretch/>
        </p:blipFill>
        <p:spPr bwMode="auto">
          <a:xfrm>
            <a:off x="533150" y="1371600"/>
            <a:ext cx="810593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use a mouse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/>
              <a:t>Human protein </a:t>
            </a:r>
            <a:r>
              <a:rPr lang="en-US" dirty="0" smtClean="0"/>
              <a:t>domain HEXA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Mouse protein domain </a:t>
            </a:r>
            <a:r>
              <a:rPr lang="en-US" dirty="0" err="1" smtClean="0"/>
              <a:t>Hexa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0028"/>
            <a:ext cx="3581400" cy="97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70028"/>
            <a:ext cx="3651153" cy="97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0031" y="3981771"/>
            <a:ext cx="1981200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Identities = </a:t>
            </a:r>
            <a:r>
              <a:rPr lang="en-US" sz="2000" b="1" dirty="0" smtClean="0"/>
              <a:t>84%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27385" y="3549076"/>
            <a:ext cx="1219200" cy="581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3"/>
          </p:cNvCxnSpPr>
          <p:nvPr/>
        </p:nvCxnSpPr>
        <p:spPr>
          <a:xfrm flipH="1">
            <a:off x="5451231" y="3600771"/>
            <a:ext cx="1143000" cy="581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077" y="52578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mutant phenotypes expressed in the mice </a:t>
            </a:r>
            <a:r>
              <a:rPr lang="en-US" sz="2400" dirty="0" smtClean="0"/>
              <a:t>are the closest </a:t>
            </a:r>
            <a:r>
              <a:rPr lang="en-US" sz="2400" dirty="0"/>
              <a:t>characteristics of the human </a:t>
            </a:r>
            <a:r>
              <a:rPr lang="en-US" sz="2400" dirty="0" err="1"/>
              <a:t>Tay</a:t>
            </a:r>
            <a:r>
              <a:rPr lang="en-US" sz="2400" dirty="0"/>
              <a:t>-Sachs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/>
              <a:t>Hexa</a:t>
            </a:r>
            <a:r>
              <a:rPr lang="en-US" b="1" dirty="0"/>
              <a:t> Protein Phylogeny</a:t>
            </a:r>
            <a:endParaRPr lang="en-US" dirty="0"/>
          </a:p>
        </p:txBody>
      </p:sp>
      <p:pic>
        <p:nvPicPr>
          <p:cNvPr id="10242" name="Picture 2" descr="G:\GEN677 figures\gene phylogeny by Clustal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1505" r="8305" b="6073"/>
          <a:stretch/>
        </p:blipFill>
        <p:spPr bwMode="auto">
          <a:xfrm>
            <a:off x="931332" y="838200"/>
            <a:ext cx="7374467" cy="56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6364069"/>
            <a:ext cx="122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6317902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Phylogenetic tree made using ClustalW2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15200" y="2438400"/>
            <a:ext cx="4572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5" y="228600"/>
            <a:ext cx="8229600" cy="1143000"/>
          </a:xfrm>
        </p:spPr>
        <p:txBody>
          <a:bodyPr/>
          <a:lstStyle/>
          <a:p>
            <a:r>
              <a:rPr lang="en-US" b="1" dirty="0" err="1"/>
              <a:t>Hexa</a:t>
            </a:r>
            <a:r>
              <a:rPr lang="en-US" b="1" dirty="0"/>
              <a:t> Protein Phylogeny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799"/>
            <a:ext cx="8763000" cy="452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97746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Phylogenetic tree made using Phylogeny.fr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6600" y="2895600"/>
            <a:ext cx="4572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HEXA Interaction Network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 bwMode="auto">
          <a:xfrm>
            <a:off x="1384110" y="796547"/>
            <a:ext cx="6540690" cy="54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0746" y="629604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http://string.embl.de/newstring_cgi/show_network_section.pl</a:t>
            </a:r>
          </a:p>
        </p:txBody>
      </p:sp>
    </p:spTree>
    <p:extLst>
      <p:ext uri="{BB962C8B-B14F-4D97-AF65-F5344CB8AC3E}">
        <p14:creationId xmlns:p14="http://schemas.microsoft.com/office/powerpoint/2010/main" val="41637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000">
              <a:srgbClr val="85C2FF"/>
            </a:gs>
            <a:gs pos="18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What is the </a:t>
            </a:r>
            <a:r>
              <a:rPr lang="en-US" dirty="0" smtClean="0"/>
              <a:t>Gene Ontology (GO) </a:t>
            </a:r>
            <a:r>
              <a:rPr lang="en-US" dirty="0"/>
              <a:t>for the proteins involved in the degradation of GM2  in the HEXA interaction network? 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domain are found in the related proteins located at the lysosome? Are Glycoside hydrolase family 20, catalytic domain found in those protein? </a:t>
            </a:r>
          </a:p>
        </p:txBody>
      </p:sp>
    </p:spTree>
    <p:extLst>
      <p:ext uri="{BB962C8B-B14F-4D97-AF65-F5344CB8AC3E}">
        <p14:creationId xmlns:p14="http://schemas.microsoft.com/office/powerpoint/2010/main" val="10662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What is the </a:t>
            </a:r>
            <a:r>
              <a:rPr lang="en-US" dirty="0" smtClean="0"/>
              <a:t>Gene Ontology (GO) </a:t>
            </a:r>
            <a:r>
              <a:rPr lang="en-US" dirty="0"/>
              <a:t>for the proteins involved in the degradation of GM2  in the HEXA interaction network?  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domain are found in the related proteins located at the lysosome? Are Glycoside hydrolase family 20, catalytic domain found in those protein? </a:t>
            </a:r>
          </a:p>
        </p:txBody>
      </p:sp>
    </p:spTree>
    <p:extLst>
      <p:ext uri="{BB962C8B-B14F-4D97-AF65-F5344CB8AC3E}">
        <p14:creationId xmlns:p14="http://schemas.microsoft.com/office/powerpoint/2010/main" val="19249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(1) </a:t>
            </a:r>
            <a:r>
              <a:rPr lang="en-US" b="1" dirty="0"/>
              <a:t>What is the </a:t>
            </a:r>
            <a:r>
              <a:rPr lang="en-US" b="1" dirty="0" smtClean="0"/>
              <a:t>GO for </a:t>
            </a:r>
            <a:r>
              <a:rPr lang="en-US" b="1" dirty="0"/>
              <a:t>the </a:t>
            </a:r>
            <a:r>
              <a:rPr lang="en-US" b="1" dirty="0" smtClean="0"/>
              <a:t>proteins involved in the degradation of GM2 in </a:t>
            </a:r>
            <a:r>
              <a:rPr lang="en-US" b="1" dirty="0"/>
              <a:t>the HEXA interaction network?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620000" cy="35814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Method:</a:t>
            </a:r>
            <a:r>
              <a:rPr lang="en-US" dirty="0" smtClean="0"/>
              <a:t> Using the AMIGO database to find out the gene ontology of each related proteins </a:t>
            </a:r>
            <a:r>
              <a:rPr lang="en-US" dirty="0"/>
              <a:t>in the degradation of GM2 </a:t>
            </a:r>
            <a:r>
              <a:rPr lang="en-US" dirty="0" smtClean="0"/>
              <a:t>and categorize them into different cellular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 on </a:t>
            </a:r>
            <a:r>
              <a:rPr lang="en-US" b="1" dirty="0" err="1" smtClean="0"/>
              <a:t>Tay</a:t>
            </a:r>
            <a:r>
              <a:rPr lang="en-US" b="1" dirty="0" smtClean="0"/>
              <a:t>-Sachs Disease (TSD)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Autosomal recessive disorder</a:t>
            </a:r>
          </a:p>
          <a:p>
            <a:r>
              <a:rPr lang="en-US" dirty="0" smtClean="0"/>
              <a:t>Due to missing </a:t>
            </a:r>
            <a:r>
              <a:rPr lang="en-US" dirty="0" err="1" smtClean="0"/>
              <a:t>Hexoaminidase</a:t>
            </a:r>
            <a:r>
              <a:rPr lang="en-US" dirty="0" smtClean="0"/>
              <a:t> A (an enzyme that remove </a:t>
            </a:r>
            <a:r>
              <a:rPr lang="en-US" dirty="0" err="1" smtClean="0"/>
              <a:t>acetylglucosamine</a:t>
            </a:r>
            <a:r>
              <a:rPr lang="en-US" dirty="0" smtClean="0"/>
              <a:t> residues from polysaccharides)</a:t>
            </a:r>
          </a:p>
          <a:p>
            <a:r>
              <a:rPr lang="en-US" dirty="0" smtClean="0"/>
              <a:t>Carrier rate: 1 in 300</a:t>
            </a:r>
            <a:endParaRPr lang="en-US" dirty="0"/>
          </a:p>
          <a:p>
            <a:r>
              <a:rPr lang="en-US" dirty="0" smtClean="0"/>
              <a:t>Occurrence in Eastern European, Central European and </a:t>
            </a:r>
            <a:r>
              <a:rPr lang="en-US" dirty="0" err="1" smtClean="0"/>
              <a:t>Askhenazi</a:t>
            </a:r>
            <a:r>
              <a:rPr lang="en-US" dirty="0" smtClean="0"/>
              <a:t> Jewish heritage</a:t>
            </a:r>
          </a:p>
        </p:txBody>
      </p:sp>
    </p:spTree>
    <p:extLst>
      <p:ext uri="{BB962C8B-B14F-4D97-AF65-F5344CB8AC3E}">
        <p14:creationId xmlns:p14="http://schemas.microsoft.com/office/powerpoint/2010/main" val="28621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(1) 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The GO for the related proteins in the HEXA interaction network is categorized based on cellular component. There are categorized into groups like lysosome, </a:t>
            </a:r>
            <a:r>
              <a:rPr lang="en-US" dirty="0" err="1" smtClean="0"/>
              <a:t>lysosomal</a:t>
            </a:r>
            <a:r>
              <a:rPr lang="en-US" dirty="0" smtClean="0"/>
              <a:t> lumen, membrane, nucleus, cytosol, Golgi apparatus, and mitochondrial matrix.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(1) Collected Data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 bwMode="auto">
          <a:xfrm>
            <a:off x="1295400" y="1255670"/>
            <a:ext cx="6705599" cy="560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19913966">
            <a:off x="969837" y="963052"/>
            <a:ext cx="5241227" cy="357594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6200000">
            <a:off x="5894117" y="1931715"/>
            <a:ext cx="2158997" cy="14451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080515"/>
            <a:ext cx="1295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lysosome</a:t>
            </a:r>
            <a:endParaRPr lang="en-US" sz="2000" dirty="0"/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>
            <a:off x="1600200" y="1280570"/>
            <a:ext cx="609600" cy="20005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4226799">
            <a:off x="3010637" y="941796"/>
            <a:ext cx="2065855" cy="450161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625" y="653653"/>
            <a:ext cx="1295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Lysosomal</a:t>
            </a:r>
            <a:r>
              <a:rPr lang="en-US" sz="2000" dirty="0" smtClean="0"/>
              <a:t> lumen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57800" y="959258"/>
            <a:ext cx="838825" cy="7933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14278846">
            <a:off x="1708782" y="3979226"/>
            <a:ext cx="2411683" cy="144541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5576315"/>
            <a:ext cx="1295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Nucleus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905000" y="5410200"/>
            <a:ext cx="609600" cy="36617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1107624">
            <a:off x="3983901" y="6109188"/>
            <a:ext cx="1768586" cy="67112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64077" y="6076890"/>
            <a:ext cx="1295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Cytosol</a:t>
            </a:r>
            <a:endParaRPr lang="en-US" sz="2000" dirty="0"/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>
          <a:xfrm flipV="1">
            <a:off x="5766905" y="6276945"/>
            <a:ext cx="597172" cy="16780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11107624">
            <a:off x="4724661" y="4751446"/>
            <a:ext cx="1922626" cy="76552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6600" y="4501876"/>
            <a:ext cx="1676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Mitochondrial matrix</a:t>
            </a:r>
            <a:endParaRPr lang="en-US" sz="2000" dirty="0"/>
          </a:p>
        </p:txBody>
      </p:sp>
      <p:cxnSp>
        <p:nvCxnSpPr>
          <p:cNvPr id="27" name="Straight Connector 26"/>
          <p:cNvCxnSpPr>
            <a:stCxn id="25" idx="3"/>
          </p:cNvCxnSpPr>
          <p:nvPr/>
        </p:nvCxnSpPr>
        <p:spPr>
          <a:xfrm flipV="1">
            <a:off x="6387192" y="4734178"/>
            <a:ext cx="726457" cy="19120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13130" y="1574801"/>
            <a:ext cx="1295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Golgi apparatus</a:t>
            </a:r>
            <a:endParaRPr lang="en-US" sz="20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620000" y="2286000"/>
            <a:ext cx="609600" cy="64094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500" y="6281871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http://string.embl.de/newstring_cgi/show_network_section.pl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000">
              <a:srgbClr val="85C2FF"/>
            </a:gs>
            <a:gs pos="18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 Ontology (GO)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 the proteins involved in the degradation of GM2  in the HEXA interaction network?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domain are found in the related proteins located at the lysosome? Are Glycoside hydrolase family 20, catalytic domain found in those protein? </a:t>
            </a:r>
          </a:p>
        </p:txBody>
      </p:sp>
    </p:spTree>
    <p:extLst>
      <p:ext uri="{BB962C8B-B14F-4D97-AF65-F5344CB8AC3E}">
        <p14:creationId xmlns:p14="http://schemas.microsoft.com/office/powerpoint/2010/main" val="8916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(2) </a:t>
            </a:r>
            <a:r>
              <a:rPr lang="en-US" b="1" dirty="0"/>
              <a:t>What domain are found in the related proteins located at the lysosome?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Are Glycoside hydrolase family 20, catalytic domain found in those protein?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Method:</a:t>
            </a:r>
            <a:r>
              <a:rPr lang="en-US" dirty="0" smtClean="0"/>
              <a:t> Using the SMART database to find the domains of the related proteins that are located in the lysosome.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(2) 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Glycoside hydrolase </a:t>
            </a:r>
            <a:r>
              <a:rPr lang="en-US" dirty="0" smtClean="0"/>
              <a:t>family, </a:t>
            </a:r>
            <a:r>
              <a:rPr lang="en-US" dirty="0"/>
              <a:t>catalytic </a:t>
            </a:r>
            <a:r>
              <a:rPr lang="en-US" dirty="0" smtClean="0"/>
              <a:t>domain should be observed in some of the proteins located at the lysosome in the HEXA interaction network because </a:t>
            </a:r>
            <a:r>
              <a:rPr lang="en-US" dirty="0"/>
              <a:t>this domain play an important role in degrading GM2 </a:t>
            </a:r>
            <a:r>
              <a:rPr lang="en-US" dirty="0" err="1" smtClean="0"/>
              <a:t>ganglioside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4" y="0"/>
            <a:ext cx="8229600" cy="800100"/>
          </a:xfrm>
        </p:spPr>
        <p:txBody>
          <a:bodyPr/>
          <a:lstStyle/>
          <a:p>
            <a:r>
              <a:rPr lang="en-US" b="1" dirty="0" smtClean="0"/>
              <a:t>(2) Collected Data</a:t>
            </a:r>
            <a:endParaRPr lang="en-US" b="1" dirty="0"/>
          </a:p>
        </p:txBody>
      </p:sp>
      <p:pic>
        <p:nvPicPr>
          <p:cNvPr id="5" name="Picture 2" descr="G:\GEN677 figures\protein domain-SM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4" y="800100"/>
            <a:ext cx="6400800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3800" y="1059250"/>
            <a:ext cx="99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HEXA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685800"/>
            <a:ext cx="8534400" cy="1104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803" t="22857" r="63057" b="60000"/>
          <a:stretch/>
        </p:blipFill>
        <p:spPr bwMode="auto">
          <a:xfrm>
            <a:off x="409076" y="1981200"/>
            <a:ext cx="6392778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43800" y="2190690"/>
            <a:ext cx="99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HEXB</a:t>
            </a:r>
            <a:endParaRPr lang="en-US" sz="20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5"/>
          <a:srcRect l="803" t="35476" r="60380" b="36905"/>
          <a:stretch/>
        </p:blipFill>
        <p:spPr bwMode="auto">
          <a:xfrm>
            <a:off x="682994" y="4992940"/>
            <a:ext cx="6266446" cy="1672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43800" y="5552632"/>
            <a:ext cx="99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GLB1</a:t>
            </a:r>
            <a:endParaRPr lang="en-US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29584" r="71149" b="52851"/>
          <a:stretch/>
        </p:blipFill>
        <p:spPr bwMode="auto">
          <a:xfrm>
            <a:off x="706440" y="3061463"/>
            <a:ext cx="6019800" cy="19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43800" y="3581400"/>
            <a:ext cx="99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CHIT1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92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(2) Expected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669" t="31905" r="74300" b="53700"/>
          <a:stretch/>
        </p:blipFill>
        <p:spPr bwMode="auto">
          <a:xfrm>
            <a:off x="533400" y="1752600"/>
            <a:ext cx="6527132" cy="1407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8278" y="2354758"/>
            <a:ext cx="99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NAGA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124200"/>
            <a:ext cx="1143000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Melibiase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4174578"/>
            <a:ext cx="99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GM2A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804" t="32254" r="86673" b="53333"/>
          <a:stretch/>
        </p:blipFill>
        <p:spPr bwMode="auto">
          <a:xfrm>
            <a:off x="3673258" y="3807578"/>
            <a:ext cx="3040749" cy="113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65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"/>
            <a:ext cx="4191000" cy="59830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Model for the </a:t>
            </a:r>
            <a:r>
              <a:rPr lang="en-US" sz="2800" b="1" dirty="0" err="1" smtClean="0"/>
              <a:t>lysosomal</a:t>
            </a:r>
            <a:r>
              <a:rPr lang="en-US" sz="2800" b="1" dirty="0"/>
              <a:t> </a:t>
            </a:r>
            <a:r>
              <a:rPr lang="en-US" sz="2800" b="1" dirty="0" smtClean="0"/>
              <a:t>metabolism </a:t>
            </a:r>
            <a:r>
              <a:rPr lang="en-US" sz="2800" b="1" dirty="0"/>
              <a:t>of </a:t>
            </a:r>
            <a:r>
              <a:rPr lang="en-US" sz="2800" b="1" dirty="0" smtClean="0"/>
              <a:t>GM2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Hex A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- heterodimer</a:t>
            </a:r>
          </a:p>
          <a:p>
            <a:pPr marL="0" indent="0">
              <a:buNone/>
            </a:pPr>
            <a:r>
              <a:rPr lang="en-US" sz="2800" dirty="0" smtClean="0"/>
              <a:t>- interact with GM2 indirectly.</a:t>
            </a:r>
          </a:p>
          <a:p>
            <a:pPr marL="0" indent="0">
              <a:buNone/>
            </a:pPr>
            <a:r>
              <a:rPr lang="en-US" sz="2800" dirty="0" smtClean="0"/>
              <a:t>- Remove the terminal N-</a:t>
            </a:r>
            <a:r>
              <a:rPr lang="en-US" sz="2800" dirty="0" err="1" smtClean="0"/>
              <a:t>acetylgalactosamine</a:t>
            </a:r>
            <a:r>
              <a:rPr lang="en-US" sz="2800" dirty="0" smtClean="0"/>
              <a:t> from GM2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GM2 activator protein</a:t>
            </a:r>
          </a:p>
          <a:p>
            <a:pPr>
              <a:buFontTx/>
              <a:buChar char="-"/>
            </a:pPr>
            <a:r>
              <a:rPr lang="en-US" sz="2800" dirty="0" smtClean="0"/>
              <a:t>Extracts the glycolipid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Activator-lipid complex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99183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http://www.sciencedirect.com/science/article/pii/S1357431098012271</a:t>
            </a:r>
          </a:p>
        </p:txBody>
      </p:sp>
      <p:sp>
        <p:nvSpPr>
          <p:cNvPr id="5" name="Freeform 4"/>
          <p:cNvSpPr/>
          <p:nvPr/>
        </p:nvSpPr>
        <p:spPr>
          <a:xfrm>
            <a:off x="455845" y="2268415"/>
            <a:ext cx="3483109" cy="2795954"/>
          </a:xfrm>
          <a:custGeom>
            <a:avLst/>
            <a:gdLst>
              <a:gd name="connsiteX0" fmla="*/ 54109 w 3483109"/>
              <a:gd name="connsiteY0" fmla="*/ 263770 h 2795954"/>
              <a:gd name="connsiteX1" fmla="*/ 54109 w 3483109"/>
              <a:gd name="connsiteY1" fmla="*/ 263770 h 2795954"/>
              <a:gd name="connsiteX2" fmla="*/ 54109 w 3483109"/>
              <a:gd name="connsiteY2" fmla="*/ 1459523 h 2795954"/>
              <a:gd name="connsiteX3" fmla="*/ 106863 w 3483109"/>
              <a:gd name="connsiteY3" fmla="*/ 1635370 h 2795954"/>
              <a:gd name="connsiteX4" fmla="*/ 142032 w 3483109"/>
              <a:gd name="connsiteY4" fmla="*/ 1688123 h 2795954"/>
              <a:gd name="connsiteX5" fmla="*/ 177201 w 3483109"/>
              <a:gd name="connsiteY5" fmla="*/ 1758462 h 2795954"/>
              <a:gd name="connsiteX6" fmla="*/ 229955 w 3483109"/>
              <a:gd name="connsiteY6" fmla="*/ 1828800 h 2795954"/>
              <a:gd name="connsiteX7" fmla="*/ 265124 w 3483109"/>
              <a:gd name="connsiteY7" fmla="*/ 1881554 h 2795954"/>
              <a:gd name="connsiteX8" fmla="*/ 317878 w 3483109"/>
              <a:gd name="connsiteY8" fmla="*/ 1934308 h 2795954"/>
              <a:gd name="connsiteX9" fmla="*/ 353047 w 3483109"/>
              <a:gd name="connsiteY9" fmla="*/ 1987062 h 2795954"/>
              <a:gd name="connsiteX10" fmla="*/ 440970 w 3483109"/>
              <a:gd name="connsiteY10" fmla="*/ 2057400 h 2795954"/>
              <a:gd name="connsiteX11" fmla="*/ 476140 w 3483109"/>
              <a:gd name="connsiteY11" fmla="*/ 2092570 h 2795954"/>
              <a:gd name="connsiteX12" fmla="*/ 528893 w 3483109"/>
              <a:gd name="connsiteY12" fmla="*/ 2127739 h 2795954"/>
              <a:gd name="connsiteX13" fmla="*/ 564063 w 3483109"/>
              <a:gd name="connsiteY13" fmla="*/ 2162908 h 2795954"/>
              <a:gd name="connsiteX14" fmla="*/ 669570 w 3483109"/>
              <a:gd name="connsiteY14" fmla="*/ 2233247 h 2795954"/>
              <a:gd name="connsiteX15" fmla="*/ 704740 w 3483109"/>
              <a:gd name="connsiteY15" fmla="*/ 2268416 h 2795954"/>
              <a:gd name="connsiteX16" fmla="*/ 845417 w 3483109"/>
              <a:gd name="connsiteY16" fmla="*/ 2338754 h 2795954"/>
              <a:gd name="connsiteX17" fmla="*/ 950924 w 3483109"/>
              <a:gd name="connsiteY17" fmla="*/ 2409093 h 2795954"/>
              <a:gd name="connsiteX18" fmla="*/ 1003678 w 3483109"/>
              <a:gd name="connsiteY18" fmla="*/ 2444262 h 2795954"/>
              <a:gd name="connsiteX19" fmla="*/ 1056432 w 3483109"/>
              <a:gd name="connsiteY19" fmla="*/ 2461847 h 2795954"/>
              <a:gd name="connsiteX20" fmla="*/ 1232278 w 3483109"/>
              <a:gd name="connsiteY20" fmla="*/ 2567354 h 2795954"/>
              <a:gd name="connsiteX21" fmla="*/ 1372955 w 3483109"/>
              <a:gd name="connsiteY21" fmla="*/ 2620108 h 2795954"/>
              <a:gd name="connsiteX22" fmla="*/ 1443293 w 3483109"/>
              <a:gd name="connsiteY22" fmla="*/ 2637693 h 2795954"/>
              <a:gd name="connsiteX23" fmla="*/ 1619140 w 3483109"/>
              <a:gd name="connsiteY23" fmla="*/ 2690447 h 2795954"/>
              <a:gd name="connsiteX24" fmla="*/ 1742232 w 3483109"/>
              <a:gd name="connsiteY24" fmla="*/ 2708031 h 2795954"/>
              <a:gd name="connsiteX25" fmla="*/ 1935663 w 3483109"/>
              <a:gd name="connsiteY25" fmla="*/ 2760785 h 2795954"/>
              <a:gd name="connsiteX26" fmla="*/ 2111509 w 3483109"/>
              <a:gd name="connsiteY26" fmla="*/ 2795954 h 2795954"/>
              <a:gd name="connsiteX27" fmla="*/ 2955570 w 3483109"/>
              <a:gd name="connsiteY27" fmla="*/ 2778370 h 2795954"/>
              <a:gd name="connsiteX28" fmla="*/ 3113832 w 3483109"/>
              <a:gd name="connsiteY28" fmla="*/ 2743200 h 2795954"/>
              <a:gd name="connsiteX29" fmla="*/ 3219340 w 3483109"/>
              <a:gd name="connsiteY29" fmla="*/ 2690447 h 2795954"/>
              <a:gd name="connsiteX30" fmla="*/ 3272093 w 3483109"/>
              <a:gd name="connsiteY30" fmla="*/ 2655277 h 2795954"/>
              <a:gd name="connsiteX31" fmla="*/ 3395186 w 3483109"/>
              <a:gd name="connsiteY31" fmla="*/ 2549770 h 2795954"/>
              <a:gd name="connsiteX32" fmla="*/ 3465524 w 3483109"/>
              <a:gd name="connsiteY32" fmla="*/ 2391508 h 2795954"/>
              <a:gd name="connsiteX33" fmla="*/ 3483109 w 3483109"/>
              <a:gd name="connsiteY33" fmla="*/ 2338754 h 2795954"/>
              <a:gd name="connsiteX34" fmla="*/ 3465524 w 3483109"/>
              <a:gd name="connsiteY34" fmla="*/ 1951893 h 2795954"/>
              <a:gd name="connsiteX35" fmla="*/ 3447940 w 3483109"/>
              <a:gd name="connsiteY35" fmla="*/ 1899139 h 2795954"/>
              <a:gd name="connsiteX36" fmla="*/ 3377601 w 3483109"/>
              <a:gd name="connsiteY36" fmla="*/ 1793631 h 2795954"/>
              <a:gd name="connsiteX37" fmla="*/ 3324847 w 3483109"/>
              <a:gd name="connsiteY37" fmla="*/ 1740877 h 2795954"/>
              <a:gd name="connsiteX38" fmla="*/ 3307263 w 3483109"/>
              <a:gd name="connsiteY38" fmla="*/ 1688123 h 2795954"/>
              <a:gd name="connsiteX39" fmla="*/ 3272093 w 3483109"/>
              <a:gd name="connsiteY39" fmla="*/ 1652954 h 2795954"/>
              <a:gd name="connsiteX40" fmla="*/ 3236924 w 3483109"/>
              <a:gd name="connsiteY40" fmla="*/ 1600200 h 2795954"/>
              <a:gd name="connsiteX41" fmla="*/ 3201755 w 3483109"/>
              <a:gd name="connsiteY41" fmla="*/ 1477108 h 2795954"/>
              <a:gd name="connsiteX42" fmla="*/ 3184170 w 3483109"/>
              <a:gd name="connsiteY42" fmla="*/ 1406770 h 2795954"/>
              <a:gd name="connsiteX43" fmla="*/ 3149001 w 3483109"/>
              <a:gd name="connsiteY43" fmla="*/ 1301262 h 2795954"/>
              <a:gd name="connsiteX44" fmla="*/ 3061078 w 3483109"/>
              <a:gd name="connsiteY44" fmla="*/ 1195754 h 2795954"/>
              <a:gd name="connsiteX45" fmla="*/ 3025909 w 3483109"/>
              <a:gd name="connsiteY45" fmla="*/ 1143000 h 2795954"/>
              <a:gd name="connsiteX46" fmla="*/ 2973155 w 3483109"/>
              <a:gd name="connsiteY46" fmla="*/ 1090247 h 2795954"/>
              <a:gd name="connsiteX47" fmla="*/ 2937986 w 3483109"/>
              <a:gd name="connsiteY47" fmla="*/ 1037493 h 2795954"/>
              <a:gd name="connsiteX48" fmla="*/ 2779724 w 3483109"/>
              <a:gd name="connsiteY48" fmla="*/ 967154 h 2795954"/>
              <a:gd name="connsiteX49" fmla="*/ 2656632 w 3483109"/>
              <a:gd name="connsiteY49" fmla="*/ 896816 h 2795954"/>
              <a:gd name="connsiteX50" fmla="*/ 2603878 w 3483109"/>
              <a:gd name="connsiteY50" fmla="*/ 861647 h 2795954"/>
              <a:gd name="connsiteX51" fmla="*/ 2428032 w 3483109"/>
              <a:gd name="connsiteY51" fmla="*/ 808893 h 2795954"/>
              <a:gd name="connsiteX52" fmla="*/ 2287355 w 3483109"/>
              <a:gd name="connsiteY52" fmla="*/ 738554 h 2795954"/>
              <a:gd name="connsiteX53" fmla="*/ 2146678 w 3483109"/>
              <a:gd name="connsiteY53" fmla="*/ 703385 h 2795954"/>
              <a:gd name="connsiteX54" fmla="*/ 2093924 w 3483109"/>
              <a:gd name="connsiteY54" fmla="*/ 685800 h 2795954"/>
              <a:gd name="connsiteX55" fmla="*/ 1918078 w 3483109"/>
              <a:gd name="connsiteY55" fmla="*/ 668216 h 2795954"/>
              <a:gd name="connsiteX56" fmla="*/ 1671893 w 3483109"/>
              <a:gd name="connsiteY56" fmla="*/ 633047 h 2795954"/>
              <a:gd name="connsiteX57" fmla="*/ 1601555 w 3483109"/>
              <a:gd name="connsiteY57" fmla="*/ 615462 h 2795954"/>
              <a:gd name="connsiteX58" fmla="*/ 1460878 w 3483109"/>
              <a:gd name="connsiteY58" fmla="*/ 597877 h 2795954"/>
              <a:gd name="connsiteX59" fmla="*/ 1285032 w 3483109"/>
              <a:gd name="connsiteY59" fmla="*/ 545123 h 2795954"/>
              <a:gd name="connsiteX60" fmla="*/ 1126770 w 3483109"/>
              <a:gd name="connsiteY60" fmla="*/ 492370 h 2795954"/>
              <a:gd name="connsiteX61" fmla="*/ 1074017 w 3483109"/>
              <a:gd name="connsiteY61" fmla="*/ 474785 h 2795954"/>
              <a:gd name="connsiteX62" fmla="*/ 1021263 w 3483109"/>
              <a:gd name="connsiteY62" fmla="*/ 457200 h 2795954"/>
              <a:gd name="connsiteX63" fmla="*/ 986093 w 3483109"/>
              <a:gd name="connsiteY63" fmla="*/ 422031 h 2795954"/>
              <a:gd name="connsiteX64" fmla="*/ 933340 w 3483109"/>
              <a:gd name="connsiteY64" fmla="*/ 404447 h 2795954"/>
              <a:gd name="connsiteX65" fmla="*/ 898170 w 3483109"/>
              <a:gd name="connsiteY65" fmla="*/ 351693 h 2795954"/>
              <a:gd name="connsiteX66" fmla="*/ 810247 w 3483109"/>
              <a:gd name="connsiteY66" fmla="*/ 263770 h 2795954"/>
              <a:gd name="connsiteX67" fmla="*/ 722324 w 3483109"/>
              <a:gd name="connsiteY67" fmla="*/ 193431 h 2795954"/>
              <a:gd name="connsiteX68" fmla="*/ 669570 w 3483109"/>
              <a:gd name="connsiteY68" fmla="*/ 175847 h 2795954"/>
              <a:gd name="connsiteX69" fmla="*/ 616817 w 3483109"/>
              <a:gd name="connsiteY69" fmla="*/ 140677 h 2795954"/>
              <a:gd name="connsiteX70" fmla="*/ 581647 w 3483109"/>
              <a:gd name="connsiteY70" fmla="*/ 105508 h 2795954"/>
              <a:gd name="connsiteX71" fmla="*/ 476140 w 3483109"/>
              <a:gd name="connsiteY71" fmla="*/ 70339 h 2795954"/>
              <a:gd name="connsiteX72" fmla="*/ 370632 w 3483109"/>
              <a:gd name="connsiteY72" fmla="*/ 35170 h 2795954"/>
              <a:gd name="connsiteX73" fmla="*/ 229955 w 3483109"/>
              <a:gd name="connsiteY73" fmla="*/ 0 h 2795954"/>
              <a:gd name="connsiteX74" fmla="*/ 36524 w 3483109"/>
              <a:gd name="connsiteY74" fmla="*/ 17585 h 2795954"/>
              <a:gd name="connsiteX75" fmla="*/ 1355 w 3483109"/>
              <a:gd name="connsiteY75" fmla="*/ 70339 h 2795954"/>
              <a:gd name="connsiteX76" fmla="*/ 18940 w 3483109"/>
              <a:gd name="connsiteY76" fmla="*/ 298939 h 2795954"/>
              <a:gd name="connsiteX77" fmla="*/ 54109 w 3483109"/>
              <a:gd name="connsiteY77" fmla="*/ 422031 h 2795954"/>
              <a:gd name="connsiteX78" fmla="*/ 54109 w 3483109"/>
              <a:gd name="connsiteY78" fmla="*/ 422031 h 279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483109" h="2795954">
                <a:moveTo>
                  <a:pt x="54109" y="263770"/>
                </a:moveTo>
                <a:lnTo>
                  <a:pt x="54109" y="263770"/>
                </a:lnTo>
                <a:cubicBezTo>
                  <a:pt x="11768" y="771854"/>
                  <a:pt x="23598" y="544196"/>
                  <a:pt x="54109" y="1459523"/>
                </a:cubicBezTo>
                <a:cubicBezTo>
                  <a:pt x="54971" y="1485394"/>
                  <a:pt x="103491" y="1630313"/>
                  <a:pt x="106863" y="1635370"/>
                </a:cubicBezTo>
                <a:cubicBezTo>
                  <a:pt x="118586" y="1652954"/>
                  <a:pt x="131547" y="1669774"/>
                  <a:pt x="142032" y="1688123"/>
                </a:cubicBezTo>
                <a:cubicBezTo>
                  <a:pt x="155038" y="1710883"/>
                  <a:pt x="163308" y="1736233"/>
                  <a:pt x="177201" y="1758462"/>
                </a:cubicBezTo>
                <a:cubicBezTo>
                  <a:pt x="192734" y="1783315"/>
                  <a:pt x="212920" y="1804951"/>
                  <a:pt x="229955" y="1828800"/>
                </a:cubicBezTo>
                <a:cubicBezTo>
                  <a:pt x="242239" y="1845997"/>
                  <a:pt x="251594" y="1865318"/>
                  <a:pt x="265124" y="1881554"/>
                </a:cubicBezTo>
                <a:cubicBezTo>
                  <a:pt x="281044" y="1900659"/>
                  <a:pt x="301958" y="1915203"/>
                  <a:pt x="317878" y="1934308"/>
                </a:cubicBezTo>
                <a:cubicBezTo>
                  <a:pt x="331408" y="1950544"/>
                  <a:pt x="339845" y="1970559"/>
                  <a:pt x="353047" y="1987062"/>
                </a:cubicBezTo>
                <a:cubicBezTo>
                  <a:pt x="390786" y="2034235"/>
                  <a:pt x="390198" y="2016782"/>
                  <a:pt x="440970" y="2057400"/>
                </a:cubicBezTo>
                <a:cubicBezTo>
                  <a:pt x="453916" y="2067757"/>
                  <a:pt x="463194" y="2082213"/>
                  <a:pt x="476140" y="2092570"/>
                </a:cubicBezTo>
                <a:cubicBezTo>
                  <a:pt x="492643" y="2105772"/>
                  <a:pt x="512390" y="2114537"/>
                  <a:pt x="528893" y="2127739"/>
                </a:cubicBezTo>
                <a:cubicBezTo>
                  <a:pt x="541839" y="2138096"/>
                  <a:pt x="550800" y="2152961"/>
                  <a:pt x="564063" y="2162908"/>
                </a:cubicBezTo>
                <a:cubicBezTo>
                  <a:pt x="597877" y="2188269"/>
                  <a:pt x="639682" y="2203359"/>
                  <a:pt x="669570" y="2233247"/>
                </a:cubicBezTo>
                <a:cubicBezTo>
                  <a:pt x="681293" y="2244970"/>
                  <a:pt x="690524" y="2259886"/>
                  <a:pt x="704740" y="2268416"/>
                </a:cubicBezTo>
                <a:cubicBezTo>
                  <a:pt x="749696" y="2295389"/>
                  <a:pt x="801795" y="2309672"/>
                  <a:pt x="845417" y="2338754"/>
                </a:cubicBezTo>
                <a:lnTo>
                  <a:pt x="950924" y="2409093"/>
                </a:lnTo>
                <a:cubicBezTo>
                  <a:pt x="968509" y="2420816"/>
                  <a:pt x="983628" y="2437579"/>
                  <a:pt x="1003678" y="2444262"/>
                </a:cubicBezTo>
                <a:cubicBezTo>
                  <a:pt x="1021263" y="2450124"/>
                  <a:pt x="1040229" y="2452845"/>
                  <a:pt x="1056432" y="2461847"/>
                </a:cubicBezTo>
                <a:cubicBezTo>
                  <a:pt x="1223874" y="2554870"/>
                  <a:pt x="1099251" y="2508231"/>
                  <a:pt x="1232278" y="2567354"/>
                </a:cubicBezTo>
                <a:cubicBezTo>
                  <a:pt x="1265721" y="2582217"/>
                  <a:pt x="1332354" y="2608507"/>
                  <a:pt x="1372955" y="2620108"/>
                </a:cubicBezTo>
                <a:cubicBezTo>
                  <a:pt x="1396193" y="2626748"/>
                  <a:pt x="1420145" y="2630748"/>
                  <a:pt x="1443293" y="2637693"/>
                </a:cubicBezTo>
                <a:cubicBezTo>
                  <a:pt x="1513870" y="2658866"/>
                  <a:pt x="1550556" y="2677977"/>
                  <a:pt x="1619140" y="2690447"/>
                </a:cubicBezTo>
                <a:cubicBezTo>
                  <a:pt x="1659919" y="2697861"/>
                  <a:pt x="1701201" y="2702170"/>
                  <a:pt x="1742232" y="2708031"/>
                </a:cubicBezTo>
                <a:cubicBezTo>
                  <a:pt x="1810422" y="2730761"/>
                  <a:pt x="1856326" y="2747562"/>
                  <a:pt x="1935663" y="2760785"/>
                </a:cubicBezTo>
                <a:cubicBezTo>
                  <a:pt x="2065009" y="2782343"/>
                  <a:pt x="2006580" y="2769723"/>
                  <a:pt x="2111509" y="2795954"/>
                </a:cubicBezTo>
                <a:lnTo>
                  <a:pt x="2955570" y="2778370"/>
                </a:lnTo>
                <a:cubicBezTo>
                  <a:pt x="2981862" y="2777378"/>
                  <a:pt x="3083496" y="2750784"/>
                  <a:pt x="3113832" y="2743200"/>
                </a:cubicBezTo>
                <a:cubicBezTo>
                  <a:pt x="3265032" y="2642401"/>
                  <a:pt x="3073720" y="2763258"/>
                  <a:pt x="3219340" y="2690447"/>
                </a:cubicBezTo>
                <a:cubicBezTo>
                  <a:pt x="3238243" y="2680996"/>
                  <a:pt x="3254896" y="2667561"/>
                  <a:pt x="3272093" y="2655277"/>
                </a:cubicBezTo>
                <a:cubicBezTo>
                  <a:pt x="3320034" y="2621033"/>
                  <a:pt x="3357594" y="2594880"/>
                  <a:pt x="3395186" y="2549770"/>
                </a:cubicBezTo>
                <a:cubicBezTo>
                  <a:pt x="3441630" y="2494038"/>
                  <a:pt x="3439966" y="2468182"/>
                  <a:pt x="3465524" y="2391508"/>
                </a:cubicBezTo>
                <a:lnTo>
                  <a:pt x="3483109" y="2338754"/>
                </a:lnTo>
                <a:cubicBezTo>
                  <a:pt x="3477247" y="2209800"/>
                  <a:pt x="3475818" y="2080569"/>
                  <a:pt x="3465524" y="1951893"/>
                </a:cubicBezTo>
                <a:cubicBezTo>
                  <a:pt x="3464046" y="1933416"/>
                  <a:pt x="3456942" y="1915342"/>
                  <a:pt x="3447940" y="1899139"/>
                </a:cubicBezTo>
                <a:cubicBezTo>
                  <a:pt x="3427413" y="1862190"/>
                  <a:pt x="3407489" y="1823519"/>
                  <a:pt x="3377601" y="1793631"/>
                </a:cubicBezTo>
                <a:lnTo>
                  <a:pt x="3324847" y="1740877"/>
                </a:lnTo>
                <a:cubicBezTo>
                  <a:pt x="3318986" y="1723292"/>
                  <a:pt x="3316800" y="1704017"/>
                  <a:pt x="3307263" y="1688123"/>
                </a:cubicBezTo>
                <a:cubicBezTo>
                  <a:pt x="3298733" y="1673907"/>
                  <a:pt x="3282450" y="1665900"/>
                  <a:pt x="3272093" y="1652954"/>
                </a:cubicBezTo>
                <a:cubicBezTo>
                  <a:pt x="3258891" y="1636451"/>
                  <a:pt x="3248647" y="1617785"/>
                  <a:pt x="3236924" y="1600200"/>
                </a:cubicBezTo>
                <a:cubicBezTo>
                  <a:pt x="3181967" y="1380366"/>
                  <a:pt x="3252199" y="1653657"/>
                  <a:pt x="3201755" y="1477108"/>
                </a:cubicBezTo>
                <a:cubicBezTo>
                  <a:pt x="3195115" y="1453870"/>
                  <a:pt x="3191115" y="1429918"/>
                  <a:pt x="3184170" y="1406770"/>
                </a:cubicBezTo>
                <a:cubicBezTo>
                  <a:pt x="3173517" y="1371262"/>
                  <a:pt x="3169565" y="1332108"/>
                  <a:pt x="3149001" y="1301262"/>
                </a:cubicBezTo>
                <a:cubicBezTo>
                  <a:pt x="3061683" y="1170284"/>
                  <a:pt x="3173908" y="1331150"/>
                  <a:pt x="3061078" y="1195754"/>
                </a:cubicBezTo>
                <a:cubicBezTo>
                  <a:pt x="3047548" y="1179518"/>
                  <a:pt x="3039439" y="1159236"/>
                  <a:pt x="3025909" y="1143000"/>
                </a:cubicBezTo>
                <a:cubicBezTo>
                  <a:pt x="3009989" y="1123896"/>
                  <a:pt x="2989075" y="1109351"/>
                  <a:pt x="2973155" y="1090247"/>
                </a:cubicBezTo>
                <a:cubicBezTo>
                  <a:pt x="2959625" y="1074011"/>
                  <a:pt x="2952930" y="1052437"/>
                  <a:pt x="2937986" y="1037493"/>
                </a:cubicBezTo>
                <a:cubicBezTo>
                  <a:pt x="2866406" y="965912"/>
                  <a:pt x="2884198" y="1036803"/>
                  <a:pt x="2779724" y="967154"/>
                </a:cubicBezTo>
                <a:cubicBezTo>
                  <a:pt x="2651197" y="881470"/>
                  <a:pt x="2812804" y="986057"/>
                  <a:pt x="2656632" y="896816"/>
                </a:cubicBezTo>
                <a:cubicBezTo>
                  <a:pt x="2638282" y="886331"/>
                  <a:pt x="2623191" y="870230"/>
                  <a:pt x="2603878" y="861647"/>
                </a:cubicBezTo>
                <a:cubicBezTo>
                  <a:pt x="2548828" y="837180"/>
                  <a:pt x="2486494" y="823508"/>
                  <a:pt x="2428032" y="808893"/>
                </a:cubicBezTo>
                <a:cubicBezTo>
                  <a:pt x="2372674" y="753533"/>
                  <a:pt x="2395121" y="765495"/>
                  <a:pt x="2287355" y="738554"/>
                </a:cubicBezTo>
                <a:cubicBezTo>
                  <a:pt x="2240463" y="726831"/>
                  <a:pt x="2192533" y="718670"/>
                  <a:pt x="2146678" y="703385"/>
                </a:cubicBezTo>
                <a:cubicBezTo>
                  <a:pt x="2129093" y="697523"/>
                  <a:pt x="2112244" y="688618"/>
                  <a:pt x="2093924" y="685800"/>
                </a:cubicBezTo>
                <a:cubicBezTo>
                  <a:pt x="2035701" y="676843"/>
                  <a:pt x="1976693" y="674077"/>
                  <a:pt x="1918078" y="668216"/>
                </a:cubicBezTo>
                <a:cubicBezTo>
                  <a:pt x="1680109" y="620621"/>
                  <a:pt x="2033896" y="688739"/>
                  <a:pt x="1671893" y="633047"/>
                </a:cubicBezTo>
                <a:cubicBezTo>
                  <a:pt x="1648006" y="629372"/>
                  <a:pt x="1625394" y="619435"/>
                  <a:pt x="1601555" y="615462"/>
                </a:cubicBezTo>
                <a:cubicBezTo>
                  <a:pt x="1554941" y="607693"/>
                  <a:pt x="1507492" y="605646"/>
                  <a:pt x="1460878" y="597877"/>
                </a:cubicBezTo>
                <a:cubicBezTo>
                  <a:pt x="1407719" y="589017"/>
                  <a:pt x="1331947" y="560761"/>
                  <a:pt x="1285032" y="545123"/>
                </a:cubicBezTo>
                <a:lnTo>
                  <a:pt x="1126770" y="492370"/>
                </a:lnTo>
                <a:lnTo>
                  <a:pt x="1074017" y="474785"/>
                </a:lnTo>
                <a:lnTo>
                  <a:pt x="1021263" y="457200"/>
                </a:lnTo>
                <a:cubicBezTo>
                  <a:pt x="1009540" y="445477"/>
                  <a:pt x="1000309" y="430561"/>
                  <a:pt x="986093" y="422031"/>
                </a:cubicBezTo>
                <a:cubicBezTo>
                  <a:pt x="970199" y="412495"/>
                  <a:pt x="947814" y="416026"/>
                  <a:pt x="933340" y="404447"/>
                </a:cubicBezTo>
                <a:cubicBezTo>
                  <a:pt x="916837" y="391245"/>
                  <a:pt x="912087" y="367598"/>
                  <a:pt x="898170" y="351693"/>
                </a:cubicBezTo>
                <a:cubicBezTo>
                  <a:pt x="870877" y="320501"/>
                  <a:pt x="839555" y="293078"/>
                  <a:pt x="810247" y="263770"/>
                </a:cubicBezTo>
                <a:cubicBezTo>
                  <a:pt x="777534" y="231056"/>
                  <a:pt x="766693" y="215615"/>
                  <a:pt x="722324" y="193431"/>
                </a:cubicBezTo>
                <a:cubicBezTo>
                  <a:pt x="705745" y="185142"/>
                  <a:pt x="687155" y="181708"/>
                  <a:pt x="669570" y="175847"/>
                </a:cubicBezTo>
                <a:cubicBezTo>
                  <a:pt x="651986" y="164124"/>
                  <a:pt x="633320" y="153879"/>
                  <a:pt x="616817" y="140677"/>
                </a:cubicBezTo>
                <a:cubicBezTo>
                  <a:pt x="603871" y="130320"/>
                  <a:pt x="596476" y="112922"/>
                  <a:pt x="581647" y="105508"/>
                </a:cubicBezTo>
                <a:cubicBezTo>
                  <a:pt x="548489" y="88929"/>
                  <a:pt x="511309" y="82062"/>
                  <a:pt x="476140" y="70339"/>
                </a:cubicBezTo>
                <a:lnTo>
                  <a:pt x="370632" y="35170"/>
                </a:lnTo>
                <a:cubicBezTo>
                  <a:pt x="264533" y="13950"/>
                  <a:pt x="311063" y="27037"/>
                  <a:pt x="229955" y="0"/>
                </a:cubicBezTo>
                <a:cubicBezTo>
                  <a:pt x="165478" y="5862"/>
                  <a:pt x="98404" y="-1455"/>
                  <a:pt x="36524" y="17585"/>
                </a:cubicBezTo>
                <a:cubicBezTo>
                  <a:pt x="16325" y="23800"/>
                  <a:pt x="2673" y="49246"/>
                  <a:pt x="1355" y="70339"/>
                </a:cubicBezTo>
                <a:cubicBezTo>
                  <a:pt x="-3412" y="146615"/>
                  <a:pt x="4856" y="223823"/>
                  <a:pt x="18940" y="298939"/>
                </a:cubicBezTo>
                <a:cubicBezTo>
                  <a:pt x="67114" y="555869"/>
                  <a:pt x="54109" y="125690"/>
                  <a:pt x="54109" y="422031"/>
                </a:cubicBezTo>
                <a:lnTo>
                  <a:pt x="54109" y="422031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mechanism of action of GM2-AP causes the recognition of Hex-A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Method</a:t>
            </a:r>
            <a:r>
              <a:rPr lang="en-US" dirty="0"/>
              <a:t>: TAP-tag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 </a:t>
            </a:r>
            <a:r>
              <a:rPr lang="en-US" dirty="0"/>
              <a:t>Label GM2-AP and determine how it is </a:t>
            </a:r>
            <a:r>
              <a:rPr lang="en-US" dirty="0" smtClean="0"/>
              <a:t>		     recognize HEXA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Chaperone Therapy</a:t>
            </a:r>
          </a:p>
          <a:p>
            <a:pPr>
              <a:buFontTx/>
              <a:buChar char="-"/>
            </a:pPr>
            <a:r>
              <a:rPr lang="en-US" dirty="0" smtClean="0"/>
              <a:t>Different kind of chaperone to treat TSD with different mutant variations.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To create effective GM2 </a:t>
            </a:r>
            <a:r>
              <a:rPr lang="en-US" dirty="0" err="1" smtClean="0"/>
              <a:t>ganglioside</a:t>
            </a:r>
            <a:r>
              <a:rPr lang="en-US" dirty="0" smtClean="0"/>
              <a:t> inhibitors.</a:t>
            </a:r>
          </a:p>
        </p:txBody>
      </p:sp>
    </p:spTree>
    <p:extLst>
      <p:ext uri="{BB962C8B-B14F-4D97-AF65-F5344CB8AC3E}">
        <p14:creationId xmlns:p14="http://schemas.microsoft.com/office/powerpoint/2010/main" val="11434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err="1" smtClean="0"/>
              <a:t>Tay</a:t>
            </a:r>
            <a:r>
              <a:rPr lang="en-US" b="1" dirty="0" smtClean="0"/>
              <a:t>-Sachs Disease (TSD)</a:t>
            </a:r>
            <a:r>
              <a:rPr lang="en-US" dirty="0" smtClean="0"/>
              <a:t> </a:t>
            </a:r>
            <a:r>
              <a:rPr lang="en-US" dirty="0"/>
              <a:t>is an autosomal recessive disease caused by mutations in both alleles of a gene (</a:t>
            </a:r>
            <a:r>
              <a:rPr lang="en-US" i="1" dirty="0"/>
              <a:t>HEXA</a:t>
            </a:r>
            <a:r>
              <a:rPr lang="en-US" dirty="0"/>
              <a:t>) on chromosome 15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The Glycoside hydrolase family 20, catalytic domain </a:t>
            </a:r>
            <a:r>
              <a:rPr lang="en-US" dirty="0" smtClean="0"/>
              <a:t>could play an important role in degrading GM2 </a:t>
            </a:r>
            <a:r>
              <a:rPr lang="en-US" dirty="0" err="1" smtClean="0"/>
              <a:t>ganglioside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508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"/>
            <a:ext cx="4191000" cy="59830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Model for the </a:t>
            </a:r>
            <a:r>
              <a:rPr lang="en-US" sz="2800" b="1" dirty="0" err="1" smtClean="0"/>
              <a:t>lysosomal</a:t>
            </a:r>
            <a:r>
              <a:rPr lang="en-US" sz="2800" b="1" dirty="0"/>
              <a:t> </a:t>
            </a:r>
            <a:r>
              <a:rPr lang="en-US" sz="2800" b="1" dirty="0" smtClean="0"/>
              <a:t>metabolism </a:t>
            </a:r>
            <a:r>
              <a:rPr lang="en-US" sz="2800" b="1" dirty="0"/>
              <a:t>of </a:t>
            </a:r>
            <a:r>
              <a:rPr lang="en-US" sz="2800" b="1" dirty="0" smtClean="0"/>
              <a:t>GM2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Hex A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- heterodimer</a:t>
            </a:r>
          </a:p>
          <a:p>
            <a:pPr marL="0" indent="0">
              <a:buNone/>
            </a:pPr>
            <a:r>
              <a:rPr lang="en-US" sz="2800" dirty="0" smtClean="0"/>
              <a:t>- interact with GM2 indirectly.</a:t>
            </a:r>
          </a:p>
          <a:p>
            <a:pPr marL="0" indent="0">
              <a:buNone/>
            </a:pPr>
            <a:r>
              <a:rPr lang="en-US" sz="2800" dirty="0" smtClean="0"/>
              <a:t>- Remove the terminal N-</a:t>
            </a:r>
            <a:r>
              <a:rPr lang="en-US" sz="2800" dirty="0" err="1" smtClean="0"/>
              <a:t>acetylgalactosamine</a:t>
            </a:r>
            <a:r>
              <a:rPr lang="en-US" sz="2800" dirty="0" smtClean="0"/>
              <a:t> from GM2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GM2 activator protein</a:t>
            </a:r>
          </a:p>
          <a:p>
            <a:pPr>
              <a:buFontTx/>
              <a:buChar char="-"/>
            </a:pPr>
            <a:r>
              <a:rPr lang="en-US" sz="2800" dirty="0" smtClean="0"/>
              <a:t>Extracts the glycolipid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Activator-lipid complex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99183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http://www.sciencedirect.com/science/article/pii/S1357431098012271</a:t>
            </a:r>
          </a:p>
        </p:txBody>
      </p:sp>
    </p:spTree>
    <p:extLst>
      <p:ext uri="{BB962C8B-B14F-4D97-AF65-F5344CB8AC3E}">
        <p14:creationId xmlns:p14="http://schemas.microsoft.com/office/powerpoint/2010/main" val="2379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4" y="304800"/>
            <a:ext cx="8199876" cy="59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2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1143000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Jeyakumar</a:t>
            </a:r>
            <a:r>
              <a:rPr lang="en-US" dirty="0"/>
              <a:t>, M. , Smith, D. , </a:t>
            </a:r>
            <a:r>
              <a:rPr lang="en-US" dirty="0" err="1"/>
              <a:t>Eliott</a:t>
            </a:r>
            <a:r>
              <a:rPr lang="en-US" dirty="0"/>
              <a:t>-Smith, E. , Cortina-</a:t>
            </a:r>
            <a:r>
              <a:rPr lang="en-US" dirty="0" err="1"/>
              <a:t>Borja</a:t>
            </a:r>
            <a:r>
              <a:rPr lang="en-US" dirty="0"/>
              <a:t>, M. , </a:t>
            </a:r>
            <a:r>
              <a:rPr lang="en-US" dirty="0" err="1"/>
              <a:t>Reinkensmeier</a:t>
            </a:r>
            <a:r>
              <a:rPr lang="en-US" dirty="0"/>
              <a:t>, G. , et al. (2002). An inducible mouse model of late onset </a:t>
            </a:r>
            <a:r>
              <a:rPr lang="en-US" dirty="0" err="1"/>
              <a:t>tay-sachs</a:t>
            </a:r>
            <a:r>
              <a:rPr lang="en-US" dirty="0"/>
              <a:t> disease. </a:t>
            </a:r>
            <a:r>
              <a:rPr lang="en-US" i="1" dirty="0"/>
              <a:t>Neurobiology of Disease</a:t>
            </a:r>
            <a:r>
              <a:rPr lang="en-US" dirty="0"/>
              <a:t>, </a:t>
            </a:r>
            <a:r>
              <a:rPr lang="en-US" i="1" dirty="0"/>
              <a:t>10</a:t>
            </a:r>
            <a:r>
              <a:rPr lang="en-US" dirty="0"/>
              <a:t>(3), 201-210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Kabir</a:t>
            </a:r>
            <a:r>
              <a:rPr lang="en-US" dirty="0"/>
              <a:t>, M. , </a:t>
            </a:r>
            <a:r>
              <a:rPr lang="en-US" dirty="0" err="1"/>
              <a:t>Qadir</a:t>
            </a:r>
            <a:r>
              <a:rPr lang="en-US" dirty="0"/>
              <a:t>, S. , Hassan, S. , </a:t>
            </a:r>
            <a:r>
              <a:rPr lang="en-US" dirty="0" err="1"/>
              <a:t>Ahn</a:t>
            </a:r>
            <a:r>
              <a:rPr lang="en-US" dirty="0"/>
              <a:t>, J. , &amp; Wang, M. (4784). </a:t>
            </a:r>
            <a:r>
              <a:rPr lang="en-US" dirty="0" err="1"/>
              <a:t>Rnai</a:t>
            </a:r>
            <a:r>
              <a:rPr lang="en-US" dirty="0"/>
              <a:t>: An emerging field of molecular research. </a:t>
            </a:r>
            <a:r>
              <a:rPr lang="en-US" i="1" dirty="0"/>
              <a:t>African Journal of Biotechnology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(25), 4784-4788. From 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www.ajol.info/index.php/ajb/article/viewFile/59671/47957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4"/>
              </a:rPr>
              <a:t>MGI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Yamanaka</a:t>
            </a:r>
            <a:r>
              <a:rPr lang="en-US" dirty="0"/>
              <a:t>, S. , Johnson, M. , </a:t>
            </a:r>
            <a:r>
              <a:rPr lang="en-US" dirty="0" err="1"/>
              <a:t>Grinberg</a:t>
            </a:r>
            <a:r>
              <a:rPr lang="en-US" dirty="0"/>
              <a:t>, A. , </a:t>
            </a:r>
            <a:r>
              <a:rPr lang="en-US" dirty="0" err="1"/>
              <a:t>Westphal</a:t>
            </a:r>
            <a:r>
              <a:rPr lang="en-US" dirty="0"/>
              <a:t>, H. , Crawley, J. , et al. (1994). Targeted disruption of the </a:t>
            </a:r>
            <a:r>
              <a:rPr lang="en-US" dirty="0" err="1"/>
              <a:t>hexa</a:t>
            </a:r>
            <a:r>
              <a:rPr lang="en-US" dirty="0"/>
              <a:t> gene results in mice with biochemical and pathologic features of </a:t>
            </a:r>
            <a:r>
              <a:rPr lang="en-US" dirty="0" err="1"/>
              <a:t>tay-sachs</a:t>
            </a:r>
            <a:r>
              <a:rPr lang="en-US" dirty="0"/>
              <a:t> disease. </a:t>
            </a:r>
            <a:r>
              <a:rPr lang="en-US" i="1" dirty="0"/>
              <a:t>Proceedings of the National Academy of Sciences of the United States of America</a:t>
            </a:r>
            <a:r>
              <a:rPr lang="en-US" dirty="0"/>
              <a:t>, </a:t>
            </a:r>
            <a:r>
              <a:rPr lang="en-US" i="1" dirty="0"/>
              <a:t>91</a:t>
            </a:r>
            <a:r>
              <a:rPr lang="en-US" dirty="0"/>
              <a:t>(21), 9975-9979. [</a:t>
            </a:r>
            <a:r>
              <a:rPr lang="en-US" dirty="0" smtClean="0">
                <a:hlinkClick r:id="rId5"/>
              </a:rPr>
              <a:t>PUBMED</a:t>
            </a:r>
            <a:r>
              <a:rPr lang="en-US" dirty="0" smtClean="0"/>
              <a:t>]</a:t>
            </a:r>
          </a:p>
          <a:p>
            <a:pPr marL="514350" indent="-514350">
              <a:buAutoNum type="arabicPeriod"/>
            </a:pPr>
            <a:r>
              <a:rPr lang="en-US" dirty="0"/>
              <a:t>National </a:t>
            </a:r>
            <a:r>
              <a:rPr lang="en-US" dirty="0" err="1"/>
              <a:t>Tay</a:t>
            </a:r>
            <a:r>
              <a:rPr lang="en-US" dirty="0"/>
              <a:t>-Sachs &amp; Allied </a:t>
            </a:r>
            <a:r>
              <a:rPr lang="en-US" dirty="0" smtClean="0"/>
              <a:t>Diseases</a:t>
            </a:r>
          </a:p>
          <a:p>
            <a:pPr marL="514350" indent="-514350">
              <a:buAutoNum type="arabicPeriod"/>
            </a:pPr>
            <a:r>
              <a:rPr lang="en-US" dirty="0"/>
              <a:t>String: 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string.embl.de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SMART: http://smart.embl-heidelberg.de/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PFAM:http</a:t>
            </a:r>
            <a:r>
              <a:rPr lang="en-US" dirty="0"/>
              <a:t>://pfam.sanger.ac.uk/</a:t>
            </a:r>
          </a:p>
        </p:txBody>
      </p:sp>
    </p:spTree>
    <p:extLst>
      <p:ext uri="{BB962C8B-B14F-4D97-AF65-F5344CB8AC3E}">
        <p14:creationId xmlns:p14="http://schemas.microsoft.com/office/powerpoint/2010/main" val="35747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www.cbs42.com/content/localnews/story/Little-Girl-Gets-Stem-Cell-Treatment-For-Deadly/goY5hrZWkkS7yfOENWxsdA.cspx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29180" cy="61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6308359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http://www.utm.utoronto.ca/~w3bio315/lecture15.htm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66294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TSD</a:t>
            </a:r>
            <a:endParaRPr lang="en-US" b="1" dirty="0"/>
          </a:p>
        </p:txBody>
      </p:sp>
      <p:pic>
        <p:nvPicPr>
          <p:cNvPr id="3074" name="Picture 2" descr="G:\GEN677 figures\Table 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12126" r="27450" b="68476"/>
          <a:stretch/>
        </p:blipFill>
        <p:spPr bwMode="auto">
          <a:xfrm>
            <a:off x="388606" y="2057400"/>
            <a:ext cx="8450594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648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</a:t>
            </a:r>
            <a:r>
              <a:rPr lang="en-US" dirty="0"/>
              <a:t>adapted from National </a:t>
            </a:r>
            <a:r>
              <a:rPr lang="en-US" dirty="0" err="1"/>
              <a:t>Tay</a:t>
            </a:r>
            <a:r>
              <a:rPr lang="en-US" dirty="0"/>
              <a:t>-Sachs &amp; Allied </a:t>
            </a:r>
            <a:r>
              <a:rPr lang="en-US" dirty="0" smtClean="0"/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the symptoms of TSD?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Loss of muscle coordination</a:t>
            </a:r>
          </a:p>
          <a:p>
            <a:r>
              <a:rPr lang="en-US" dirty="0" smtClean="0"/>
              <a:t>Speech problems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Mental retardation</a:t>
            </a:r>
          </a:p>
          <a:p>
            <a:r>
              <a:rPr lang="en-US" dirty="0" smtClean="0"/>
              <a:t>Paralysis</a:t>
            </a:r>
          </a:p>
          <a:p>
            <a:r>
              <a:rPr lang="en-US" dirty="0" smtClean="0"/>
              <a:t>Dementia</a:t>
            </a:r>
          </a:p>
          <a:p>
            <a:r>
              <a:rPr lang="en-US" dirty="0" smtClean="0"/>
              <a:t>Eye abnormality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</a:t>
            </a:r>
            <a:r>
              <a:rPr lang="en-US" dirty="0" smtClean="0"/>
              <a:t> cherry-red spot</a:t>
            </a:r>
            <a:endParaRPr lang="en-US" dirty="0"/>
          </a:p>
        </p:txBody>
      </p:sp>
      <p:pic>
        <p:nvPicPr>
          <p:cNvPr id="4098" name="Picture 2" descr="G:\GEN677 figures\ey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82159"/>
            <a:ext cx="3143250" cy="31242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6219497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from http://</a:t>
            </a:r>
            <a:r>
              <a:rPr lang="en-US" dirty="0" smtClean="0"/>
              <a:t>flipper.diff.org/app/items/info/2950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53000" y="3200400"/>
            <a:ext cx="8382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Location of </a:t>
            </a:r>
            <a:r>
              <a:rPr lang="en-US" b="1" i="1" dirty="0" smtClean="0"/>
              <a:t>HEXA</a:t>
            </a:r>
            <a:r>
              <a:rPr lang="en-US" b="1" dirty="0" smtClean="0"/>
              <a:t> gene</a:t>
            </a:r>
            <a:endParaRPr lang="en-US" b="1" dirty="0"/>
          </a:p>
        </p:txBody>
      </p:sp>
      <p:pic>
        <p:nvPicPr>
          <p:cNvPr id="3074" name="Picture 2" descr="G:\GEN677 figures\HEXA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4855"/>
            <a:ext cx="6224139" cy="399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572" y="53235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Mutations of the </a:t>
            </a:r>
            <a:r>
              <a:rPr lang="en-US" sz="3200" i="1" dirty="0"/>
              <a:t>HEXA</a:t>
            </a:r>
            <a:r>
              <a:rPr lang="en-US" sz="3200" dirty="0"/>
              <a:t> gene reduce the activity of β-</a:t>
            </a:r>
            <a:r>
              <a:rPr lang="en-US" sz="3200" dirty="0" err="1"/>
              <a:t>hexosaminidase</a:t>
            </a:r>
            <a:r>
              <a:rPr lang="en-US" sz="3200" dirty="0"/>
              <a:t> A (Hex 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4964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Figure from Genetics Home Reference</a:t>
            </a:r>
          </a:p>
        </p:txBody>
      </p:sp>
    </p:spTree>
    <p:extLst>
      <p:ext uri="{BB962C8B-B14F-4D97-AF65-F5344CB8AC3E}">
        <p14:creationId xmlns:p14="http://schemas.microsoft.com/office/powerpoint/2010/main" val="17496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HEXA protein domain</a:t>
            </a:r>
            <a:endParaRPr lang="en-US" b="1" dirty="0"/>
          </a:p>
        </p:txBody>
      </p:sp>
      <p:pic>
        <p:nvPicPr>
          <p:cNvPr id="2050" name="Picture 2" descr="G:\GEN677 figures\protein domain-SMAR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94" y="1371600"/>
            <a:ext cx="7100445" cy="17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GEN677 figures\protein_domain by Pfam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5" y="4028959"/>
            <a:ext cx="7112037" cy="11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029200"/>
            <a:ext cx="594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domains </a:t>
            </a:r>
            <a:r>
              <a:rPr lang="en-US" sz="2000" dirty="0" smtClean="0"/>
              <a:t> were found </a:t>
            </a:r>
            <a:r>
              <a:rPr lang="en-US" sz="2000" dirty="0"/>
              <a:t>in HEXA protein by </a:t>
            </a:r>
            <a:r>
              <a:rPr lang="en-US" sz="2000" dirty="0" err="1"/>
              <a:t>Pfam</a:t>
            </a:r>
            <a:r>
              <a:rPr lang="en-US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799" y="3028890"/>
            <a:ext cx="6654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Two domains were found on the HEXA sequence by SMART.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012" y="5410200"/>
            <a:ext cx="3048000" cy="646331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Glycoside hydrolase family 20, domain 2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410200"/>
            <a:ext cx="3124200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Glycoside hydrolase family 20, catalytic domain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4473" y="3879025"/>
            <a:ext cx="1219200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Active site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08403" y="4082534"/>
            <a:ext cx="616070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</a:t>
            </a:r>
            <a:r>
              <a:rPr lang="en-US" b="1" i="1" dirty="0" smtClean="0"/>
              <a:t>HEXA</a:t>
            </a:r>
            <a:r>
              <a:rPr lang="en-US" b="1" dirty="0" smtClean="0"/>
              <a:t> associated with TSD?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TSD is caused </a:t>
            </a:r>
            <a:r>
              <a:rPr lang="en-US" dirty="0"/>
              <a:t>by a mutation that leaves the body unable to produce an enzyme known as </a:t>
            </a:r>
            <a:r>
              <a:rPr lang="en-US" dirty="0" err="1"/>
              <a:t>hexosaminidase</a:t>
            </a:r>
            <a:r>
              <a:rPr lang="en-US" dirty="0"/>
              <a:t>-A (Hex-A</a:t>
            </a:r>
            <a:r>
              <a:rPr lang="en-US" dirty="0" smtClean="0"/>
              <a:t>). </a:t>
            </a:r>
          </a:p>
          <a:p>
            <a:pPr algn="just"/>
            <a:r>
              <a:rPr lang="en-US" dirty="0" smtClean="0"/>
              <a:t>Fat metabolism </a:t>
            </a:r>
            <a:r>
              <a:rPr lang="en-US" dirty="0"/>
              <a:t>in nerve cells. 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absence of this enzyme, central nervous system degeneration ensues due to the accumulation of lipid called GM2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ganglioside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 the nerve cells of the brain </a:t>
            </a:r>
          </a:p>
        </p:txBody>
      </p:sp>
    </p:spTree>
    <p:extLst>
      <p:ext uri="{BB962C8B-B14F-4D97-AF65-F5344CB8AC3E}">
        <p14:creationId xmlns:p14="http://schemas.microsoft.com/office/powerpoint/2010/main" val="33232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2143</Words>
  <Application>Microsoft Office PowerPoint</Application>
  <PresentationFormat>On-screen Show (4:3)</PresentationFormat>
  <Paragraphs>223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HEXA and  Tay-Sachs Disease </vt:lpstr>
      <vt:lpstr>Background on Tay-Sachs Disease (TSD)</vt:lpstr>
      <vt:lpstr>PowerPoint Presentation</vt:lpstr>
      <vt:lpstr>PowerPoint Presentation</vt:lpstr>
      <vt:lpstr>Types of TSD</vt:lpstr>
      <vt:lpstr>What are the symptoms of TSD?</vt:lpstr>
      <vt:lpstr>Location of HEXA gene</vt:lpstr>
      <vt:lpstr>HEXA protein domain</vt:lpstr>
      <vt:lpstr>How is HEXA associated with TSD?</vt:lpstr>
      <vt:lpstr>How is HEXA associated with TSD?</vt:lpstr>
      <vt:lpstr>Organism Phenotypes </vt:lpstr>
      <vt:lpstr>Organism Phenotypes </vt:lpstr>
      <vt:lpstr>Why use a mouse model?</vt:lpstr>
      <vt:lpstr>Hexa Protein Phylogeny</vt:lpstr>
      <vt:lpstr>Hexa Protein Phylogeny</vt:lpstr>
      <vt:lpstr>HEXA Interaction Network</vt:lpstr>
      <vt:lpstr>Experimental Questions</vt:lpstr>
      <vt:lpstr>Experimental Questions</vt:lpstr>
      <vt:lpstr>(1) What is the GO for the proteins involved in the degradation of GM2 in the HEXA interaction network?    </vt:lpstr>
      <vt:lpstr>(1) Hypothesis</vt:lpstr>
      <vt:lpstr>(1) Collected Data</vt:lpstr>
      <vt:lpstr>Experimental Questions</vt:lpstr>
      <vt:lpstr>(2) What domain are found in the related proteins located at the lysosome? </vt:lpstr>
      <vt:lpstr>(2) Hypothesis</vt:lpstr>
      <vt:lpstr>(2) Collected Data</vt:lpstr>
      <vt:lpstr>(2) Expected Data</vt:lpstr>
      <vt:lpstr>PowerPoint Presentation</vt:lpstr>
      <vt:lpstr>Future Directions</vt:lpstr>
      <vt:lpstr>Conclusion</vt:lpstr>
      <vt:lpstr>PowerPoint Presentation</vt:lpstr>
      <vt:lpstr>References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Tay-Sachs Disease HEXA</dc:title>
  <dc:creator>Yi Sin</dc:creator>
  <cp:lastModifiedBy>Yi Sin</cp:lastModifiedBy>
  <cp:revision>84</cp:revision>
  <dcterms:created xsi:type="dcterms:W3CDTF">2012-04-28T01:10:21Z</dcterms:created>
  <dcterms:modified xsi:type="dcterms:W3CDTF">2012-05-17T08:07:22Z</dcterms:modified>
</cp:coreProperties>
</file>